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11"/>
  </p:handoutMasterIdLst>
  <p:sldIdLst>
    <p:sldId id="258" r:id="rId3"/>
    <p:sldId id="261" r:id="rId4"/>
    <p:sldId id="283" r:id="rId6"/>
    <p:sldId id="269" r:id="rId7"/>
    <p:sldId id="272" r:id="rId8"/>
    <p:sldId id="268" r:id="rId9"/>
    <p:sldId id="287" r:id="rId10"/>
  </p:sldIdLst>
  <p:sldSz cx="7559675" cy="10691495"/>
  <p:notesSz cx="6858000" cy="9144000"/>
  <p:embeddedFontLst>
    <p:embeddedFont>
      <p:font typeface="微软雅黑" panose="020B0503020204020204" charset="-122"/>
      <p:regular r:id="rId15"/>
    </p:embeddedFont>
    <p:embeddedFont>
      <p:font typeface="汉仪舒圆黑简" panose="00020600040101010101" charset="-122"/>
      <p:regular r:id="rId16"/>
    </p:embeddedFont>
    <p:embeddedFont>
      <p:font typeface="Century Gothic" panose="020B0502020202020204" pitchFamily="34" charset="0"/>
      <p:regular r:id="rId17"/>
      <p:bold r:id="rId18"/>
      <p:italic r:id="rId19"/>
      <p:boldItalic r:id="rId20"/>
    </p:embeddedFont>
    <p:embeddedFont>
      <p:font typeface="Calibri" panose="020F0502020204030204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76" userDrawn="1">
          <p15:clr>
            <a:srgbClr val="A4A3A4"/>
          </p15:clr>
        </p15:guide>
        <p15:guide id="2" pos="23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61AD"/>
    <a:srgbClr val="00479D"/>
    <a:srgbClr val="38547D"/>
    <a:srgbClr val="0B1A74"/>
    <a:srgbClr val="9EC5EE"/>
    <a:srgbClr val="DCEAF5"/>
    <a:srgbClr val="245DAA"/>
    <a:srgbClr val="77A9D7"/>
    <a:srgbClr val="F2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3376"/>
        <p:guide pos="23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35.xml"/><Relationship Id="rId24" Type="http://schemas.openxmlformats.org/officeDocument/2006/relationships/font" Target="fonts/font10.fntdata"/><Relationship Id="rId23" Type="http://schemas.openxmlformats.org/officeDocument/2006/relationships/font" Target="fonts/font9.fntdata"/><Relationship Id="rId22" Type="http://schemas.openxmlformats.org/officeDocument/2006/relationships/font" Target="fonts/font8.fntdata"/><Relationship Id="rId21" Type="http://schemas.openxmlformats.org/officeDocument/2006/relationships/font" Target="fonts/font7.fntdata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7955" y="1143000"/>
            <a:ext cx="2182091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5000" y="1750069"/>
            <a:ext cx="5670000" cy="3722918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45000" y="5616557"/>
            <a:ext cx="5670000" cy="2581783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6285" indent="0" algn="ctr">
              <a:buNone/>
              <a:defRPr sz="1490"/>
            </a:lvl3pPr>
            <a:lvl4pPr marL="1134110" indent="0" algn="ctr">
              <a:buNone/>
              <a:defRPr sz="1325"/>
            </a:lvl4pPr>
            <a:lvl5pPr marL="1511935" indent="0" algn="ctr">
              <a:buNone/>
              <a:defRPr sz="1325"/>
            </a:lvl5pPr>
            <a:lvl6pPr marL="1889760" indent="0" algn="ctr">
              <a:buNone/>
              <a:defRPr sz="1325"/>
            </a:lvl6pPr>
            <a:lvl7pPr marL="2268220" indent="0" algn="ctr">
              <a:buNone/>
              <a:defRPr sz="1325"/>
            </a:lvl7pPr>
            <a:lvl8pPr marL="2646045" indent="0" algn="ctr">
              <a:buNone/>
              <a:defRPr sz="1325"/>
            </a:lvl8pPr>
            <a:lvl9pPr marL="3023870" indent="0" algn="ctr">
              <a:buNone/>
              <a:defRPr sz="132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5410125" y="569329"/>
            <a:ext cx="1630125" cy="90622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19750" y="569329"/>
            <a:ext cx="4795875" cy="90622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812" y="2665947"/>
            <a:ext cx="6520500" cy="4448193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15812" y="7156221"/>
            <a:ext cx="6520500" cy="2339200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6285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411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4pPr>
            <a:lvl5pPr marL="151193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6pPr>
            <a:lvl7pPr marL="226822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7pPr>
            <a:lvl8pPr marL="264604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8pPr>
            <a:lvl9pPr marL="302387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19750" y="2846646"/>
            <a:ext cx="3213000" cy="67849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827250" y="2846646"/>
            <a:ext cx="3213000" cy="67849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0735" y="569329"/>
            <a:ext cx="6520500" cy="20669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20735" y="2621390"/>
            <a:ext cx="3198234" cy="1284703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6285" indent="0">
              <a:buNone/>
              <a:defRPr sz="1490" b="1"/>
            </a:lvl3pPr>
            <a:lvl4pPr marL="1134110" indent="0">
              <a:buNone/>
              <a:defRPr sz="1325" b="1"/>
            </a:lvl4pPr>
            <a:lvl5pPr marL="1511935" indent="0">
              <a:buNone/>
              <a:defRPr sz="1325" b="1"/>
            </a:lvl5pPr>
            <a:lvl6pPr marL="1889760" indent="0">
              <a:buNone/>
              <a:defRPr sz="1325" b="1"/>
            </a:lvl6pPr>
            <a:lvl7pPr marL="2268220" indent="0">
              <a:buNone/>
              <a:defRPr sz="1325" b="1"/>
            </a:lvl7pPr>
            <a:lvl8pPr marL="2646045" indent="0">
              <a:buNone/>
              <a:defRPr sz="1325" b="1"/>
            </a:lvl8pPr>
            <a:lvl9pPr marL="3023870" indent="0">
              <a:buNone/>
              <a:defRPr sz="132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0735" y="3906093"/>
            <a:ext cx="3198234" cy="5745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827250" y="2621390"/>
            <a:ext cx="3213985" cy="1284703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6285" indent="0">
              <a:buNone/>
              <a:defRPr sz="1490" b="1"/>
            </a:lvl3pPr>
            <a:lvl4pPr marL="1134110" indent="0">
              <a:buNone/>
              <a:defRPr sz="1325" b="1"/>
            </a:lvl4pPr>
            <a:lvl5pPr marL="1511935" indent="0">
              <a:buNone/>
              <a:defRPr sz="1325" b="1"/>
            </a:lvl5pPr>
            <a:lvl6pPr marL="1889760" indent="0">
              <a:buNone/>
              <a:defRPr sz="1325" b="1"/>
            </a:lvl6pPr>
            <a:lvl7pPr marL="2268220" indent="0">
              <a:buNone/>
              <a:defRPr sz="1325" b="1"/>
            </a:lvl7pPr>
            <a:lvl8pPr marL="2646045" indent="0">
              <a:buNone/>
              <a:defRPr sz="1325" b="1"/>
            </a:lvl8pPr>
            <a:lvl9pPr marL="3023870" indent="0">
              <a:buNone/>
              <a:defRPr sz="132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827250" y="3906093"/>
            <a:ext cx="3213985" cy="5745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0735" y="712899"/>
            <a:ext cx="2438297" cy="2495147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13985" y="1539664"/>
            <a:ext cx="3827250" cy="759930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20735" y="3208046"/>
            <a:ext cx="2438297" cy="5943303"/>
          </a:xfrm>
        </p:spPr>
        <p:txBody>
          <a:bodyPr/>
          <a:lstStyle>
            <a:lvl1pPr marL="0" indent="0">
              <a:buNone/>
              <a:defRPr sz="1325"/>
            </a:lvl1pPr>
            <a:lvl2pPr marL="377825" indent="0">
              <a:buNone/>
              <a:defRPr sz="1155"/>
            </a:lvl2pPr>
            <a:lvl3pPr marL="756285" indent="0">
              <a:buNone/>
              <a:defRPr sz="990"/>
            </a:lvl3pPr>
            <a:lvl4pPr marL="1134110" indent="0">
              <a:buNone/>
              <a:defRPr sz="825"/>
            </a:lvl4pPr>
            <a:lvl5pPr marL="1511935" indent="0">
              <a:buNone/>
              <a:defRPr sz="825"/>
            </a:lvl5pPr>
            <a:lvl6pPr marL="1889760" indent="0">
              <a:buNone/>
              <a:defRPr sz="825"/>
            </a:lvl6pPr>
            <a:lvl7pPr marL="2268220" indent="0">
              <a:buNone/>
              <a:defRPr sz="825"/>
            </a:lvl7pPr>
            <a:lvl8pPr marL="2646045" indent="0">
              <a:buNone/>
              <a:defRPr sz="825"/>
            </a:lvl8pPr>
            <a:lvl9pPr marL="3023870" indent="0">
              <a:buNone/>
              <a:defRPr sz="82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0735" y="712899"/>
            <a:ext cx="2438297" cy="2495147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213985" y="1539664"/>
            <a:ext cx="3827250" cy="7599307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6285" indent="0">
              <a:buNone/>
              <a:defRPr sz="1985"/>
            </a:lvl3pPr>
            <a:lvl4pPr marL="1134110" indent="0">
              <a:buNone/>
              <a:defRPr sz="1655"/>
            </a:lvl4pPr>
            <a:lvl5pPr marL="1511935" indent="0">
              <a:buNone/>
              <a:defRPr sz="1655"/>
            </a:lvl5pPr>
            <a:lvl6pPr marL="1889760" indent="0">
              <a:buNone/>
              <a:defRPr sz="1655"/>
            </a:lvl6pPr>
            <a:lvl7pPr marL="2268220" indent="0">
              <a:buNone/>
              <a:defRPr sz="1655"/>
            </a:lvl7pPr>
            <a:lvl8pPr marL="2646045" indent="0">
              <a:buNone/>
              <a:defRPr sz="1655"/>
            </a:lvl8pPr>
            <a:lvl9pPr marL="3023870" indent="0">
              <a:buNone/>
              <a:defRPr sz="165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20735" y="3208046"/>
            <a:ext cx="2438297" cy="5943303"/>
          </a:xfrm>
        </p:spPr>
        <p:txBody>
          <a:bodyPr/>
          <a:lstStyle>
            <a:lvl1pPr marL="0" indent="0">
              <a:buNone/>
              <a:defRPr sz="1325"/>
            </a:lvl1pPr>
            <a:lvl2pPr marL="377825" indent="0">
              <a:buNone/>
              <a:defRPr sz="1155"/>
            </a:lvl2pPr>
            <a:lvl3pPr marL="756285" indent="0">
              <a:buNone/>
              <a:defRPr sz="990"/>
            </a:lvl3pPr>
            <a:lvl4pPr marL="1134110" indent="0">
              <a:buNone/>
              <a:defRPr sz="825"/>
            </a:lvl4pPr>
            <a:lvl5pPr marL="1511935" indent="0">
              <a:buNone/>
              <a:defRPr sz="825"/>
            </a:lvl5pPr>
            <a:lvl6pPr marL="1889760" indent="0">
              <a:buNone/>
              <a:defRPr sz="825"/>
            </a:lvl6pPr>
            <a:lvl7pPr marL="2268220" indent="0">
              <a:buNone/>
              <a:defRPr sz="825"/>
            </a:lvl7pPr>
            <a:lvl8pPr marL="2646045" indent="0">
              <a:buNone/>
              <a:defRPr sz="825"/>
            </a:lvl8pPr>
            <a:lvl9pPr marL="3023870" indent="0">
              <a:buNone/>
              <a:defRPr sz="82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19750" y="569329"/>
            <a:ext cx="6520500" cy="2066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19750" y="2846646"/>
            <a:ext cx="6520500" cy="6784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19750" y="9911279"/>
            <a:ext cx="1701000" cy="5693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504250" y="9911279"/>
            <a:ext cx="2551500" cy="5693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5339250" y="9911279"/>
            <a:ext cx="1701000" cy="5693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56285" rtl="0" eaLnBrk="1" latinLnBrk="0" hangingPunct="1">
        <a:lnSpc>
          <a:spcPct val="90000"/>
        </a:lnSpc>
        <a:spcBef>
          <a:spcPct val="0"/>
        </a:spcBef>
        <a:buNone/>
        <a:defRPr sz="3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230" indent="-189230" algn="l" defTabSz="756285" rtl="0" eaLnBrk="1" latinLnBrk="0" hangingPunct="1">
        <a:lnSpc>
          <a:spcPct val="90000"/>
        </a:lnSpc>
        <a:spcBef>
          <a:spcPct val="166000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5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94488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655" kern="1200">
          <a:solidFill>
            <a:schemeClr val="tx1"/>
          </a:solidFill>
          <a:latin typeface="+mn-lt"/>
          <a:ea typeface="+mn-ea"/>
          <a:cs typeface="+mn-cs"/>
        </a:defRPr>
      </a:lvl3pPr>
      <a:lvl4pPr marL="132270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70116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207899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45681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83527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21310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1pPr>
      <a:lvl2pPr marL="37782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2pPr>
      <a:lvl3pPr marL="75628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3pPr>
      <a:lvl4pPr marL="113411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51193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188976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26822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64604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02387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hyperlink" Target="https://www.chinayasha.com/home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image" Target="../media/image8.png"/><Relationship Id="rId40" Type="http://schemas.openxmlformats.org/officeDocument/2006/relationships/notesSlide" Target="../notesSlides/notesSlide1.xml"/><Relationship Id="rId4" Type="http://schemas.openxmlformats.org/officeDocument/2006/relationships/tags" Target="../tags/tag3.xml"/><Relationship Id="rId39" Type="http://schemas.openxmlformats.org/officeDocument/2006/relationships/slideLayout" Target="../slideLayouts/slideLayout1.xml"/><Relationship Id="rId38" Type="http://schemas.openxmlformats.org/officeDocument/2006/relationships/tags" Target="../tags/tag28.xml"/><Relationship Id="rId37" Type="http://schemas.openxmlformats.org/officeDocument/2006/relationships/image" Target="../media/image16.png"/><Relationship Id="rId36" Type="http://schemas.openxmlformats.org/officeDocument/2006/relationships/tags" Target="../tags/tag27.xml"/><Relationship Id="rId35" Type="http://schemas.openxmlformats.org/officeDocument/2006/relationships/tags" Target="../tags/tag26.xml"/><Relationship Id="rId34" Type="http://schemas.openxmlformats.org/officeDocument/2006/relationships/tags" Target="../tags/tag25.xml"/><Relationship Id="rId33" Type="http://schemas.openxmlformats.org/officeDocument/2006/relationships/image" Target="../media/image15.png"/><Relationship Id="rId32" Type="http://schemas.openxmlformats.org/officeDocument/2006/relationships/tags" Target="../tags/tag24.xml"/><Relationship Id="rId31" Type="http://schemas.openxmlformats.org/officeDocument/2006/relationships/tags" Target="../tags/tag23.xml"/><Relationship Id="rId30" Type="http://schemas.openxmlformats.org/officeDocument/2006/relationships/tags" Target="../tags/tag22.xml"/><Relationship Id="rId3" Type="http://schemas.openxmlformats.org/officeDocument/2006/relationships/tags" Target="../tags/tag2.xml"/><Relationship Id="rId29" Type="http://schemas.openxmlformats.org/officeDocument/2006/relationships/image" Target="../media/image14.jpeg"/><Relationship Id="rId28" Type="http://schemas.openxmlformats.org/officeDocument/2006/relationships/tags" Target="../tags/tag21.xml"/><Relationship Id="rId27" Type="http://schemas.openxmlformats.org/officeDocument/2006/relationships/tags" Target="../tags/tag20.xml"/><Relationship Id="rId26" Type="http://schemas.openxmlformats.org/officeDocument/2006/relationships/tags" Target="../tags/tag19.xml"/><Relationship Id="rId25" Type="http://schemas.openxmlformats.org/officeDocument/2006/relationships/image" Target="../media/image13.jpeg"/><Relationship Id="rId24" Type="http://schemas.openxmlformats.org/officeDocument/2006/relationships/tags" Target="../tags/tag18.xml"/><Relationship Id="rId23" Type="http://schemas.openxmlformats.org/officeDocument/2006/relationships/tags" Target="../tags/tag17.xml"/><Relationship Id="rId22" Type="http://schemas.openxmlformats.org/officeDocument/2006/relationships/tags" Target="../tags/tag16.xml"/><Relationship Id="rId21" Type="http://schemas.openxmlformats.org/officeDocument/2006/relationships/image" Target="../media/image12.png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image" Target="../media/image11.jpeg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image" Target="../media/image10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GIF"/><Relationship Id="rId2" Type="http://schemas.openxmlformats.org/officeDocument/2006/relationships/image" Target="../media/image24.png"/><Relationship Id="rId1" Type="http://schemas.openxmlformats.org/officeDocument/2006/relationships/tags" Target="../tags/tag3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18.GIF"/><Relationship Id="rId1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image" Target="../media/image18.GIF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d:/desktop/桌面/《走进亚厦》 (1)_01.png《走进亚厦》 (1)_01"/>
          <p:cNvPicPr>
            <a:picLocks noChangeAspect="1"/>
          </p:cNvPicPr>
          <p:nvPr/>
        </p:nvPicPr>
        <p:blipFill>
          <a:blip r:embed="rId1"/>
          <a:srcRect t="11184" b="5824"/>
          <a:stretch>
            <a:fillRect/>
          </a:stretch>
        </p:blipFill>
        <p:spPr>
          <a:xfrm>
            <a:off x="0" y="7108190"/>
            <a:ext cx="7559675" cy="35293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710" y="6015990"/>
            <a:ext cx="1711960" cy="9671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710" y="3296920"/>
            <a:ext cx="1605280" cy="11474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605" y="4662805"/>
            <a:ext cx="1537335" cy="110934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54660" y="3380740"/>
            <a:ext cx="4642485" cy="34626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一、公司简介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endParaRPr lang="zh-CN" altLang="en-US" sz="1405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亚厦是以建筑装饰、幕墙、安装及智能化为核心，以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EPC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及装配式为特色的建筑装饰全领域一体化领航企业。于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2010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23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日在深交所正式挂牌上市，连续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22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年稳居全国行业龙头地位，并荣登中国民营企业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500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强、中国品牌价值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500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强的榜单。</a:t>
            </a:r>
            <a:endParaRPr lang="zh-CN" altLang="en-US" sz="10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en-US" altLang="zh-CN" sz="10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亚厦是行业唯一的国际峰会（如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APEC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G20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、金砖五国、上合峰会等）元首核心区承建大满贯企业，参建了全国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80%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的国际机场、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1/3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的高星级酒店以及众多城市地标和大型场馆。亚厦坚持走低碳绿色的新型建筑工业化道路，获国家专利超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9000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项，其中发明专利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2500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项，装配式装修整体科研技术水平和产业化水平全球遥遥领先。亚厦三十多年来持续深耕，以匠心和创新创造美好人居，与国同行，用至诚之心展现大国工匠技艺，为城市高质量发展勾勒精美画卷。</a:t>
            </a:r>
            <a:endParaRPr lang="zh-CN" altLang="en-US" sz="10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IM 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559675" cy="28809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427855" y="816610"/>
            <a:ext cx="2710815" cy="159829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427855" y="2029460"/>
            <a:ext cx="2710815" cy="385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499610" y="904240"/>
            <a:ext cx="2319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浙江亚厦装饰股份有限公司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24375" y="1610995"/>
            <a:ext cx="25069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2026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届全国校园招聘简章</a:t>
            </a:r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8" name="IM 1"/>
          <p:cNvPicPr/>
          <p:nvPr/>
        </p:nvPicPr>
        <p:blipFill>
          <a:blip r:embed="rId6"/>
          <a:stretch>
            <a:fillRect/>
          </a:stretch>
        </p:blipFill>
        <p:spPr>
          <a:xfrm>
            <a:off x="6497955" y="1948180"/>
            <a:ext cx="528955" cy="5289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77385" y="2098675"/>
            <a:ext cx="2887345" cy="245110"/>
          </a:xfrm>
          <a:prstGeom prst="rect">
            <a:avLst/>
          </a:prstGeom>
        </p:spPr>
        <p:txBody>
          <a:bodyPr wrap="square">
            <a:spAutoFit/>
          </a:bodyPr>
          <a:p>
            <a:pPr marL="72390" indent="0" algn="l" defTabSz="266700" eaLnBrk="0" fontAlgn="base">
              <a:spcBef>
                <a:spcPts val="120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https://www.chinayasha.com</a:t>
            </a:r>
            <a:endParaRPr lang="en-US" altLang="zh-CN" sz="1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hlinkClick r:id="rId7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0875" y="1586230"/>
            <a:ext cx="3503930" cy="9537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2000"/>
              </a:prstClr>
            </a:outerShdw>
          </a:effectLst>
        </p:spPr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zh-CN" altLang="en-US" sz="2800">
                <a:solidFill>
                  <a:schemeClr val="bg1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筑梦亚厦</a:t>
            </a:r>
            <a:endParaRPr lang="zh-CN" altLang="en-US" sz="2800">
              <a:solidFill>
                <a:schemeClr val="bg1"/>
              </a:solidFill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</a:endParaRPr>
          </a:p>
          <a:p>
            <a:pPr algn="ctr"/>
            <a:r>
              <a:rPr lang="en-US" altLang="zh-CN" sz="2800">
                <a:solidFill>
                  <a:schemeClr val="bg1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“100</a:t>
            </a:r>
            <a:r>
              <a:rPr lang="zh-CN" altLang="en-US" sz="2800">
                <a:solidFill>
                  <a:schemeClr val="bg1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人才工程</a:t>
            </a:r>
            <a:r>
              <a:rPr lang="en-US" altLang="zh-CN" sz="2800">
                <a:solidFill>
                  <a:schemeClr val="bg1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”</a:t>
            </a:r>
            <a:endParaRPr lang="en-US" altLang="zh-CN" sz="2800">
              <a:solidFill>
                <a:schemeClr val="bg1"/>
              </a:solidFill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54660" y="501015"/>
            <a:ext cx="46424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二、经典项目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城市的地标&#10;&#10;低可信度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5080" y="6852285"/>
            <a:ext cx="7564755" cy="3839210"/>
          </a:xfrm>
          <a:prstGeom prst="rect">
            <a:avLst/>
          </a:prstGeom>
        </p:spPr>
      </p:pic>
      <p:grpSp>
        <p:nvGrpSpPr>
          <p:cNvPr id="66" name="组合 65"/>
          <p:cNvGrpSpPr/>
          <p:nvPr>
            <p:custDataLst>
              <p:tags r:id="rId2"/>
            </p:custDataLst>
          </p:nvPr>
        </p:nvGrpSpPr>
        <p:grpSpPr>
          <a:xfrm>
            <a:off x="447040" y="1157605"/>
            <a:ext cx="6654165" cy="1636338"/>
            <a:chOff x="704" y="1623"/>
            <a:chExt cx="10479" cy="2577"/>
          </a:xfrm>
        </p:grpSpPr>
        <p:grpSp>
          <p:nvGrpSpPr>
            <p:cNvPr id="22" name="组合 21"/>
            <p:cNvGrpSpPr/>
            <p:nvPr>
              <p:custDataLst>
                <p:tags r:id="rId3"/>
              </p:custDataLst>
            </p:nvPr>
          </p:nvGrpSpPr>
          <p:grpSpPr>
            <a:xfrm>
              <a:off x="704" y="1627"/>
              <a:ext cx="3409" cy="2573"/>
              <a:chOff x="422910" y="1464290"/>
              <a:chExt cx="3709670" cy="2886754"/>
            </a:xfrm>
          </p:grpSpPr>
          <p:pic>
            <p:nvPicPr>
              <p:cNvPr id="23" name="图片 2" descr="D:/desktop/桌面/图片1.png图片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 rotWithShape="1">
              <a:blip r:embed="rId5"/>
              <a:srcRect l="346" r="346"/>
              <a:stretch>
                <a:fillRect/>
              </a:stretch>
            </p:blipFill>
            <p:spPr>
              <a:xfrm>
                <a:off x="438150" y="1464290"/>
                <a:ext cx="3694430" cy="2073910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  <a:effectLst/>
            </p:spPr>
          </p:pic>
          <p:sp>
            <p:nvSpPr>
              <p:cNvPr id="24" name="文本框 23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22910" y="3533120"/>
                <a:ext cx="2959100" cy="817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rPr>
                  <a:t>北京</a:t>
                </a:r>
                <a:endPara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entury Gothic" panose="020B0502020202020204" pitchFamily="34" charset="0"/>
                  <a:sym typeface="+mn-ea"/>
                </a:endParaRPr>
              </a:p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rPr>
                  <a:t>国家版本馆中央总馆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entury Gothic" panose="020B0502020202020204" pitchFamily="34" charset="0"/>
                  <a:sym typeface="+mn-ea"/>
                </a:endParaRPr>
              </a:p>
            </p:txBody>
          </p:sp>
        </p:grpSp>
        <p:grpSp>
          <p:nvGrpSpPr>
            <p:cNvPr id="40" name="组合 39"/>
            <p:cNvGrpSpPr/>
            <p:nvPr>
              <p:custDataLst>
                <p:tags r:id="rId7"/>
              </p:custDataLst>
            </p:nvPr>
          </p:nvGrpSpPr>
          <p:grpSpPr>
            <a:xfrm>
              <a:off x="4239" y="1623"/>
              <a:ext cx="3409" cy="2573"/>
              <a:chOff x="422910" y="1464290"/>
              <a:chExt cx="3709670" cy="2886753"/>
            </a:xfrm>
          </p:grpSpPr>
          <p:pic>
            <p:nvPicPr>
              <p:cNvPr id="41" name="图片 2" descr="D:/desktop/桌面/WPS图片(1).jpgWPS图片(1)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 rotWithShape="1">
              <a:blip r:embed="rId9"/>
              <a:srcRect t="1487" b="1487"/>
              <a:stretch>
                <a:fillRect/>
              </a:stretch>
            </p:blipFill>
            <p:spPr>
              <a:xfrm>
                <a:off x="438150" y="1464290"/>
                <a:ext cx="3694430" cy="2073910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  <a:effectLst/>
            </p:spPr>
          </p:pic>
          <p:sp>
            <p:nvSpPr>
              <p:cNvPr id="42" name="文本框 4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22910" y="3533120"/>
                <a:ext cx="2959100" cy="817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rPr>
                  <a:t>杭州</a:t>
                </a:r>
                <a:endPara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entury Gothic" panose="020B0502020202020204" pitchFamily="34" charset="0"/>
                  <a:sym typeface="+mn-ea"/>
                </a:endParaRPr>
              </a:p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G20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峰会主会场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grpSp>
          <p:nvGrpSpPr>
            <p:cNvPr id="43" name="组合 42"/>
            <p:cNvGrpSpPr/>
            <p:nvPr>
              <p:custDataLst>
                <p:tags r:id="rId11"/>
              </p:custDataLst>
            </p:nvPr>
          </p:nvGrpSpPr>
          <p:grpSpPr>
            <a:xfrm>
              <a:off x="7774" y="1627"/>
              <a:ext cx="3409" cy="2573"/>
              <a:chOff x="422910" y="1464290"/>
              <a:chExt cx="3709670" cy="2886753"/>
            </a:xfrm>
          </p:grpSpPr>
          <p:pic>
            <p:nvPicPr>
              <p:cNvPr id="44" name="图片 2" descr="D:/desktop/桌面/图片3.png图片3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 rotWithShape="1">
              <a:blip r:embed="rId13"/>
              <a:srcRect t="10486" b="10486"/>
              <a:stretch>
                <a:fillRect/>
              </a:stretch>
            </p:blipFill>
            <p:spPr>
              <a:xfrm>
                <a:off x="438150" y="1464290"/>
                <a:ext cx="3694430" cy="2073910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  <a:effectLst/>
            </p:spPr>
          </p:pic>
          <p:sp>
            <p:nvSpPr>
              <p:cNvPr id="45" name="文本框 4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422910" y="3533120"/>
                <a:ext cx="2959100" cy="817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rPr>
                  <a:t>杭州</a:t>
                </a:r>
                <a:endPara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entury Gothic" panose="020B0502020202020204" pitchFamily="34" charset="0"/>
                  <a:sym typeface="+mn-ea"/>
                </a:endParaRPr>
              </a:p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rPr>
                  <a:t>亚运会乒乓球馆</a:t>
                </a:r>
                <a:endParaRPr kumimoji="0" 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entury Gothic" panose="020B0502020202020204" pitchFamily="34" charset="0"/>
                  <a:sym typeface="+mn-ea"/>
                </a:endParaRPr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447040" y="3110865"/>
            <a:ext cx="6654165" cy="1636338"/>
            <a:chOff x="704" y="4683"/>
            <a:chExt cx="10479" cy="2577"/>
          </a:xfrm>
        </p:grpSpPr>
        <p:grpSp>
          <p:nvGrpSpPr>
            <p:cNvPr id="64" name="组合 63"/>
            <p:cNvGrpSpPr/>
            <p:nvPr/>
          </p:nvGrpSpPr>
          <p:grpSpPr>
            <a:xfrm>
              <a:off x="704" y="4683"/>
              <a:ext cx="6904" cy="2577"/>
              <a:chOff x="704" y="4683"/>
              <a:chExt cx="6904" cy="2577"/>
            </a:xfrm>
          </p:grpSpPr>
          <p:grpSp>
            <p:nvGrpSpPr>
              <p:cNvPr id="46" name="组合 45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704" y="4687"/>
                <a:ext cx="3409" cy="2573"/>
                <a:chOff x="422910" y="1464290"/>
                <a:chExt cx="3709670" cy="2886753"/>
              </a:xfrm>
            </p:grpSpPr>
            <p:pic>
              <p:nvPicPr>
                <p:cNvPr id="47" name="图片 2" descr="D:/desktop/桌面/杭州洲际酒店20210902074822560c8b08a3ef0494e96189f5647f9fb2.jpg杭州洲际酒店20210902074822560c8b08a3ef0494e96189f5647f9fb2"/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 rotWithShape="1">
                <a:blip r:embed="rId17"/>
                <a:srcRect t="7585" b="7585"/>
                <a:stretch>
                  <a:fillRect/>
                </a:stretch>
              </p:blipFill>
              <p:spPr>
                <a:xfrm>
                  <a:off x="438150" y="1464290"/>
                  <a:ext cx="3694430" cy="2073910"/>
                </a:xfrm>
                <a:prstGeom prst="rect">
                  <a:avLst/>
                </a:prstGeom>
                <a:ln w="12700">
                  <a:miter lim="400000"/>
                  <a:headEnd/>
                  <a:tailEnd/>
                </a:ln>
                <a:effectLst/>
              </p:spPr>
            </p:pic>
            <p:sp>
              <p:nvSpPr>
                <p:cNvPr id="48" name="文本框 47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422910" y="3533120"/>
                  <a:ext cx="2959100" cy="817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marL="0" marR="0" lvl="0" indent="0" algn="l" defTabSz="58547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Century Gothic" panose="020B0502020202020204" pitchFamily="34" charset="0"/>
                      <a:sym typeface="+mn-ea"/>
                    </a:rPr>
                    <a:t>杭州</a:t>
                  </a:r>
                  <a:endPara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endParaRPr>
                </a:p>
                <a:p>
                  <a:pPr marL="0" marR="0" lvl="0" indent="0" algn="l" defTabSz="58547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Century Gothic" panose="020B0502020202020204" pitchFamily="34" charset="0"/>
                      <a:sym typeface="+mn-ea"/>
                    </a:rPr>
                    <a:t>洲际酒店</a:t>
                  </a:r>
                  <a:endPara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endParaRPr>
                </a:p>
              </p:txBody>
            </p:sp>
          </p:grpSp>
          <p:grpSp>
            <p:nvGrpSpPr>
              <p:cNvPr id="49" name="组合 48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4239" y="4683"/>
                <a:ext cx="3369" cy="2573"/>
                <a:chOff x="422910" y="1464290"/>
                <a:chExt cx="3666144" cy="2886753"/>
              </a:xfrm>
            </p:grpSpPr>
            <p:pic>
              <p:nvPicPr>
                <p:cNvPr id="50" name="图片 2" descr="D:/desktop/桌面/北京宝格丽酒店202108170541367f3d58b193ac4ce8e0730da9d0d6e8ce.png北京宝格丽酒店202108170541367f3d58b193ac4ce8e0730da9d0d6e8ce"/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 rotWithShape="1">
                <a:blip r:embed="rId21"/>
                <a:srcRect l="-599" t="599" r="599" b="599"/>
                <a:stretch>
                  <a:fillRect/>
                </a:stretch>
              </p:blipFill>
              <p:spPr>
                <a:xfrm>
                  <a:off x="437971" y="1464290"/>
                  <a:ext cx="3651083" cy="2073910"/>
                </a:xfrm>
                <a:prstGeom prst="rect">
                  <a:avLst/>
                </a:prstGeom>
                <a:ln w="12700">
                  <a:miter lim="400000"/>
                  <a:headEnd/>
                  <a:tailEnd/>
                </a:ln>
                <a:effectLst/>
              </p:spPr>
            </p:pic>
            <p:sp>
              <p:nvSpPr>
                <p:cNvPr id="51" name="文本框 50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422910" y="3533120"/>
                  <a:ext cx="2959100" cy="817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marL="0" marR="0" lvl="0" indent="0" algn="l" defTabSz="58547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Century Gothic" panose="020B0502020202020204" pitchFamily="34" charset="0"/>
                      <a:sym typeface="+mn-ea"/>
                    </a:rPr>
                    <a:t>北京</a:t>
                  </a:r>
                  <a:endPara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endParaRPr>
                </a:p>
                <a:p>
                  <a:pPr marL="0" marR="0" lvl="0" indent="0" algn="l" defTabSz="58547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Century Gothic" panose="020B0502020202020204" pitchFamily="34" charset="0"/>
                      <a:sym typeface="+mn-ea"/>
                    </a:rPr>
                    <a:t>宝格丽酒店</a:t>
                  </a:r>
                  <a:endParaRPr kumimoji="0" 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endParaRPr>
                </a:p>
              </p:txBody>
            </p:sp>
          </p:grpSp>
        </p:grpSp>
        <p:grpSp>
          <p:nvGrpSpPr>
            <p:cNvPr id="52" name="组合 51"/>
            <p:cNvGrpSpPr/>
            <p:nvPr>
              <p:custDataLst>
                <p:tags r:id="rId23"/>
              </p:custDataLst>
            </p:nvPr>
          </p:nvGrpSpPr>
          <p:grpSpPr>
            <a:xfrm>
              <a:off x="7774" y="4687"/>
              <a:ext cx="3409" cy="2573"/>
              <a:chOff x="422910" y="1464290"/>
              <a:chExt cx="3709670" cy="2886753"/>
            </a:xfrm>
          </p:grpSpPr>
          <p:pic>
            <p:nvPicPr>
              <p:cNvPr id="53" name="图片 2" descr="D:/desktop/桌面/北京大兴国际机场3f535227129bf60840430797359617b.jpg北京大兴国际机场3f535227129bf60840430797359617b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 rotWithShape="1">
              <a:blip r:embed="rId25"/>
              <a:srcRect t="9013" b="9013"/>
              <a:stretch>
                <a:fillRect/>
              </a:stretch>
            </p:blipFill>
            <p:spPr>
              <a:xfrm>
                <a:off x="438150" y="1464290"/>
                <a:ext cx="3694430" cy="2073910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  <a:effectLst/>
            </p:spPr>
          </p:pic>
          <p:sp>
            <p:nvSpPr>
              <p:cNvPr id="54" name="文本框 53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422910" y="3533120"/>
                <a:ext cx="2959100" cy="817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rPr>
                  <a:t>北京</a:t>
                </a:r>
                <a:endPara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entury Gothic" panose="020B0502020202020204" pitchFamily="34" charset="0"/>
                  <a:sym typeface="+mn-ea"/>
                </a:endParaRPr>
              </a:p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rPr>
                  <a:t>大兴国际机场</a:t>
                </a:r>
                <a:endParaRPr kumimoji="0" 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entury Gothic" panose="020B0502020202020204" pitchFamily="34" charset="0"/>
                  <a:sym typeface="+mn-ea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438150" y="5064125"/>
            <a:ext cx="6654165" cy="1636338"/>
            <a:chOff x="704" y="7803"/>
            <a:chExt cx="10479" cy="2577"/>
          </a:xfrm>
        </p:grpSpPr>
        <p:grpSp>
          <p:nvGrpSpPr>
            <p:cNvPr id="55" name="组合 54"/>
            <p:cNvGrpSpPr/>
            <p:nvPr>
              <p:custDataLst>
                <p:tags r:id="rId27"/>
              </p:custDataLst>
            </p:nvPr>
          </p:nvGrpSpPr>
          <p:grpSpPr>
            <a:xfrm>
              <a:off x="704" y="7806"/>
              <a:ext cx="3423" cy="2574"/>
              <a:chOff x="422910" y="1463168"/>
              <a:chExt cx="3724905" cy="2887875"/>
            </a:xfrm>
          </p:grpSpPr>
          <p:pic>
            <p:nvPicPr>
              <p:cNvPr id="56" name="图片 2" descr="D:/desktop/桌面/厦门新机场工程—航站区工程f9dcd100baa1cd11ed6f720c3f20a3f3c2ce2d86.jpeg@f_auto-ver20250307163256(1).jpg厦门新机场工程—航站区工程f9dcd100baa1cd11ed6f720c3f20a3f3c2ce2d86.jpeg@f_auto-ver20250307163256(1)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 rotWithShape="1">
              <a:blip r:embed="rId29"/>
              <a:srcRect l="2612" t="3234" r="2612" b="3100"/>
              <a:stretch>
                <a:fillRect/>
              </a:stretch>
            </p:blipFill>
            <p:spPr>
              <a:xfrm>
                <a:off x="453380" y="1463168"/>
                <a:ext cx="3694435" cy="2070053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  <a:effectLst/>
            </p:spPr>
          </p:pic>
          <p:sp>
            <p:nvSpPr>
              <p:cNvPr id="57" name="文本框 56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422910" y="3533120"/>
                <a:ext cx="2959100" cy="817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rPr>
                  <a:t>厦门</a:t>
                </a:r>
                <a:endPara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entury Gothic" panose="020B0502020202020204" pitchFamily="34" charset="0"/>
                  <a:sym typeface="+mn-ea"/>
                </a:endParaRPr>
              </a:p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rPr>
                  <a:t>翔安国际机场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entury Gothic" panose="020B0502020202020204" pitchFamily="34" charset="0"/>
                  <a:sym typeface="+mn-ea"/>
                </a:endParaRPr>
              </a:p>
            </p:txBody>
          </p:sp>
        </p:grpSp>
        <p:grpSp>
          <p:nvGrpSpPr>
            <p:cNvPr id="58" name="组合 57"/>
            <p:cNvGrpSpPr/>
            <p:nvPr>
              <p:custDataLst>
                <p:tags r:id="rId31"/>
              </p:custDataLst>
            </p:nvPr>
          </p:nvGrpSpPr>
          <p:grpSpPr>
            <a:xfrm>
              <a:off x="4239" y="7803"/>
              <a:ext cx="3379" cy="2573"/>
              <a:chOff x="422910" y="1464290"/>
              <a:chExt cx="3677341" cy="2886753"/>
            </a:xfrm>
          </p:grpSpPr>
          <p:pic>
            <p:nvPicPr>
              <p:cNvPr id="59" name="图片 2" descr="D:/desktop/桌面/珠海.png珠海"/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 rotWithShape="1">
              <a:blip r:embed="rId33"/>
              <a:srcRect l="1300" t="15245" r="3540" b="13199"/>
              <a:stretch>
                <a:fillRect/>
              </a:stretch>
            </p:blipFill>
            <p:spPr>
              <a:xfrm>
                <a:off x="488208" y="1464290"/>
                <a:ext cx="3612043" cy="2082394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  <a:effectLst/>
            </p:spPr>
          </p:pic>
          <p:sp>
            <p:nvSpPr>
              <p:cNvPr id="60" name="文本框 59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422910" y="3533120"/>
                <a:ext cx="2959100" cy="817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rPr>
                  <a:t>珠海</a:t>
                </a:r>
                <a:endPara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entury Gothic" panose="020B0502020202020204" pitchFamily="34" charset="0"/>
                  <a:sym typeface="+mn-ea"/>
                </a:endParaRPr>
              </a:p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rPr>
                  <a:t>横琴天沐琴台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entury Gothic" panose="020B0502020202020204" pitchFamily="34" charset="0"/>
                  <a:sym typeface="+mn-ea"/>
                </a:endParaRPr>
              </a:p>
            </p:txBody>
          </p:sp>
        </p:grpSp>
        <p:grpSp>
          <p:nvGrpSpPr>
            <p:cNvPr id="61" name="组合 60"/>
            <p:cNvGrpSpPr/>
            <p:nvPr>
              <p:custDataLst>
                <p:tags r:id="rId35"/>
              </p:custDataLst>
            </p:nvPr>
          </p:nvGrpSpPr>
          <p:grpSpPr>
            <a:xfrm>
              <a:off x="7774" y="7807"/>
              <a:ext cx="3409" cy="2573"/>
              <a:chOff x="422910" y="1464290"/>
              <a:chExt cx="3709670" cy="2886753"/>
            </a:xfrm>
          </p:grpSpPr>
          <p:pic>
            <p:nvPicPr>
              <p:cNvPr id="62" name="图片 2" descr="D:/desktop/桌面/图片2.png图片2"/>
              <p:cNvPicPr>
                <a:picLocks noChangeAspect="1"/>
              </p:cNvPicPr>
              <p:nvPr>
                <p:custDataLst>
                  <p:tags r:id="rId36"/>
                </p:custDataLst>
              </p:nvPr>
            </p:nvPicPr>
            <p:blipFill rotWithShape="1">
              <a:blip r:embed="rId37"/>
              <a:srcRect t="1" b="19792"/>
              <a:stretch>
                <a:fillRect/>
              </a:stretch>
            </p:blipFill>
            <p:spPr>
              <a:xfrm>
                <a:off x="438150" y="1464290"/>
                <a:ext cx="3694430" cy="2073910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  <a:effectLst/>
            </p:spPr>
          </p:pic>
          <p:sp>
            <p:nvSpPr>
              <p:cNvPr id="63" name="文本框 62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422910" y="3533120"/>
                <a:ext cx="2959100" cy="817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rPr>
                  <a:t>上海</a:t>
                </a:r>
                <a:endPara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entury Gothic" panose="020B0502020202020204" pitchFamily="34" charset="0"/>
                  <a:sym typeface="+mn-ea"/>
                </a:endParaRPr>
              </a:p>
              <a:p>
                <a:pPr marL="0" marR="0" lvl="0" indent="0" algn="l" defTabSz="5854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Century Gothic" panose="020B0502020202020204" pitchFamily="34" charset="0"/>
                    <a:sym typeface="+mn-ea"/>
                  </a:rPr>
                  <a:t>迪士尼度假区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entury Gothic" panose="020B0502020202020204" pitchFamily="34" charset="0"/>
                  <a:sym typeface="+mn-ea"/>
                </a:endParaRPr>
              </a:p>
            </p:txBody>
          </p:sp>
        </p:grpSp>
      </p:grpSp>
      <p:pic>
        <p:nvPicPr>
          <p:cNvPr id="83" name="图片 82" descr="城市的地标&#10;&#10;低可信度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6852285"/>
            <a:ext cx="7564755" cy="38392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0" y="2736850"/>
            <a:ext cx="7559675" cy="4348480"/>
            <a:chOff x="0" y="9911"/>
            <a:chExt cx="11905" cy="6848"/>
          </a:xfrm>
        </p:grpSpPr>
        <p:pic>
          <p:nvPicPr>
            <p:cNvPr id="20" name="图片 19" descr="D:/desktop/桌面/地图_03.png地图_03"/>
            <p:cNvPicPr>
              <a:picLocks noChangeAspect="1"/>
            </p:cNvPicPr>
            <p:nvPr/>
          </p:nvPicPr>
          <p:blipFill>
            <a:blip r:embed="rId1"/>
            <a:srcRect l="-4" t="4" r="4" b="4"/>
            <a:stretch>
              <a:fillRect/>
            </a:stretch>
          </p:blipFill>
          <p:spPr>
            <a:xfrm>
              <a:off x="0" y="10063"/>
              <a:ext cx="11905" cy="669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16" y="9911"/>
              <a:ext cx="1043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三、业务布局</a:t>
              </a: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54660" y="7543165"/>
            <a:ext cx="6623685" cy="3008630"/>
            <a:chOff x="716" y="4349"/>
            <a:chExt cx="10431" cy="4738"/>
          </a:xfrm>
        </p:grpSpPr>
        <p:sp>
          <p:nvSpPr>
            <p:cNvPr id="26" name="文本框 25"/>
            <p:cNvSpPr txBox="1"/>
            <p:nvPr/>
          </p:nvSpPr>
          <p:spPr>
            <a:xfrm>
              <a:off x="716" y="4349"/>
              <a:ext cx="1043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四、什么是</a:t>
              </a:r>
              <a:r>
                <a:rPr lang="en-US" altLang="zh-CN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“100</a:t>
              </a:r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人才工程</a:t>
              </a:r>
              <a:r>
                <a:rPr lang="en-US" altLang="zh-CN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”</a:t>
              </a:r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？</a:t>
              </a: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6063" y="4456"/>
              <a:ext cx="4747" cy="2387"/>
              <a:chOff x="716" y="7138"/>
              <a:chExt cx="4747" cy="2387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823" y="7138"/>
                <a:ext cx="4639" cy="627"/>
              </a:xfrm>
              <a:prstGeom prst="roundRect">
                <a:avLst/>
              </a:prstGeom>
              <a:solidFill>
                <a:srgbClr val="00479D"/>
              </a:solidFill>
              <a:ln>
                <a:solidFill>
                  <a:srgbClr val="00479D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823" y="7150"/>
                <a:ext cx="4639" cy="62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en-US" altLang="zh-CN" sz="14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“100”</a:t>
                </a:r>
                <a:r>
                  <a:rPr lang="zh-CN" altLang="en-US" sz="14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代表</a:t>
                </a:r>
                <a:r>
                  <a:rPr lang="en-US" altLang="zh-CN" sz="14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lang="zh-CN" altLang="en-US" sz="14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卓越的的规模与质量</a:t>
                </a:r>
                <a:endParaRPr lang="zh-CN" altLang="en-US"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716" y="7855"/>
                <a:ext cx="4747" cy="1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indent="0" algn="just" fontAlgn="auto">
                  <a:lnSpc>
                    <a:spcPct val="150000"/>
                  </a:lnSpc>
                </a:pPr>
                <a:r>
                  <a:rPr lang="en-US" altLang="zh-CN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      </a:t>
                </a:r>
                <a:r>
                  <a:rPr lang="zh-CN" altLang="en-US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我们计划在全国一流高校中，精准招募</a:t>
                </a:r>
                <a:r>
                  <a:rPr lang="en-US" altLang="zh-CN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100</a:t>
                </a:r>
                <a:r>
                  <a:rPr lang="zh-CN" altLang="en-US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名怀揣梦想、成绩优异、综合素质突出的应届毕业生。这不仅是数量的目标，更是我们对人才质量</a:t>
                </a:r>
                <a:r>
                  <a:rPr lang="en-US" altLang="zh-CN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“</a:t>
                </a:r>
                <a:r>
                  <a:rPr lang="zh-CN" altLang="en-US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百里挑一</a:t>
                </a:r>
                <a:r>
                  <a:rPr lang="en-US" altLang="zh-CN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”</a:t>
                </a:r>
                <a:r>
                  <a:rPr lang="zh-CN" altLang="en-US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的严格承诺。</a:t>
                </a:r>
                <a:endParaRPr lang="zh-CN" altLang="en-US" sz="105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6063" y="7082"/>
              <a:ext cx="4747" cy="1624"/>
              <a:chOff x="716" y="7138"/>
              <a:chExt cx="4747" cy="1624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823" y="7138"/>
                <a:ext cx="4639" cy="627"/>
              </a:xfrm>
              <a:prstGeom prst="roundRect">
                <a:avLst/>
              </a:prstGeom>
              <a:solidFill>
                <a:srgbClr val="00479D"/>
              </a:solidFill>
              <a:ln>
                <a:solidFill>
                  <a:srgbClr val="00479D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823" y="7138"/>
                <a:ext cx="4639" cy="62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en-US" altLang="zh-CN" sz="14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“100”</a:t>
                </a:r>
                <a:r>
                  <a:rPr lang="zh-CN" altLang="en-US" sz="14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代表</a:t>
                </a:r>
                <a:r>
                  <a:rPr lang="en-US" altLang="zh-CN" sz="14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lang="zh-CN" altLang="en-US" sz="14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百分的投入与培养</a:t>
                </a:r>
                <a:endParaRPr lang="zh-CN" altLang="en-US"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716" y="7855"/>
                <a:ext cx="4747" cy="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indent="0" algn="just" fontAlgn="auto">
                  <a:lnSpc>
                    <a:spcPct val="150000"/>
                  </a:lnSpc>
                </a:pPr>
                <a:r>
                  <a:rPr lang="en-US" altLang="zh-CN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       </a:t>
                </a:r>
                <a:r>
                  <a:rPr lang="zh-CN" altLang="en-US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我们将为每一位加入的</a:t>
                </a:r>
                <a:r>
                  <a:rPr lang="en-US" altLang="zh-CN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“100</a:t>
                </a:r>
                <a:r>
                  <a:rPr lang="zh-CN" altLang="en-US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人才工程</a:t>
                </a:r>
                <a:r>
                  <a:rPr lang="en-US" altLang="zh-CN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”</a:t>
                </a:r>
                <a:r>
                  <a:rPr lang="zh-CN" altLang="en-US" sz="105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成员，提供百分之百的资源倾斜和系统化的培养。</a:t>
                </a:r>
                <a:endParaRPr lang="zh-CN" altLang="en-US" sz="105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716" y="7417"/>
              <a:ext cx="4299" cy="16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algn="just" fontAlgn="auto">
                <a:lnSpc>
                  <a:spcPct val="150000"/>
                </a:lnSpc>
              </a:pPr>
              <a:r>
                <a:rPr lang="en-US" altLang="zh-CN" sz="105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“100</a:t>
              </a:r>
              <a:r>
                <a:rPr lang="zh-CN" altLang="en-US" sz="105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人才工程</a:t>
              </a:r>
              <a:r>
                <a:rPr lang="en-US" altLang="zh-CN" sz="105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”</a:t>
              </a:r>
              <a:r>
                <a:rPr lang="zh-CN" altLang="en-US" sz="105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是未来三年，每年递增</a:t>
              </a:r>
              <a:r>
                <a:rPr lang="en-US" altLang="zh-CN" sz="105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100</a:t>
              </a:r>
              <a:r>
                <a:rPr lang="zh-CN" altLang="en-US" sz="105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名一流高校优秀学子，助力其成长兼具复合能力与攻坚魄力的项目管理骨干、营销先锋。</a:t>
              </a:r>
              <a:endPara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35" name="图片 34" descr="https://mmbiz.qpic.cn/mmbiz_png/peY1RjrawzEyqSR2sichJJeJ3KnU467lG3uemwLRUkHVyQG47zcNIIBlctjiaibLbhoezS4gNo73XhsYxnkcyGEiag/640?wx_fmt=gif&amp;wxfrom=5&amp;wx_lazy=1&amp;wx_co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574280" cy="23666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11175" y="6921500"/>
            <a:ext cx="66236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sz="1400">
                <a:solidFill>
                  <a:srgbClr val="00479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亚厦板块正拓展至海外市场：东南亚、中东</a:t>
            </a:r>
            <a:r>
              <a:rPr lang="en-US" altLang="zh-CN" sz="1400">
                <a:solidFill>
                  <a:srgbClr val="00479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...</a:t>
            </a:r>
            <a:endParaRPr lang="en-US" altLang="zh-CN" sz="1400">
              <a:solidFill>
                <a:srgbClr val="00479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17220" y="8075930"/>
            <a:ext cx="2404745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454660" y="581025"/>
            <a:ext cx="46424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五、招聘岗位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455295" y="1743710"/>
          <a:ext cx="6638925" cy="56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470"/>
                <a:gridCol w="1135380"/>
                <a:gridCol w="2110105"/>
                <a:gridCol w="829310"/>
                <a:gridCol w="1597660"/>
              </a:tblGrid>
              <a:tr h="468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岗位类别</a:t>
                      </a:r>
                      <a:endParaRPr lang="zh-CN" altLang="en-US" sz="12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479D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岗位方向</a:t>
                      </a:r>
                      <a:endParaRPr lang="zh-CN" altLang="en-US" sz="12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479D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适配专业</a:t>
                      </a:r>
                      <a:endParaRPr lang="zh-CN" altLang="en-US" sz="12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479D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学历要求</a:t>
                      </a:r>
                      <a:endParaRPr lang="zh-CN" altLang="en-US" sz="12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479D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工作地点</a:t>
                      </a:r>
                      <a:endParaRPr lang="zh-CN" altLang="en-US" sz="12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479D"/>
                    </a:solidFill>
                  </a:tcPr>
                </a:tc>
              </a:tr>
              <a:tr h="468000">
                <a:tc row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项目管培生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工程管理方向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工科大类专业不限，土木类、工程类、材料类、环设类相关专业优先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本科及以上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全国各区域项目部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68000">
                <a:tc vMerge="1">
                  <a:tcPr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深化设计方向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环境设计、建筑学、土木工程、工程管理等相关专业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本科及以上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全国各区域项目部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68000">
                <a:tc vMerge="1">
                  <a:tcPr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造价核算方向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工程造价、工程管理等相关专业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本科及以上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全国各区域项目部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68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市场管理类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市场管理培训生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/>
                      <a:r>
                        <a:rPr lang="zh-CN" altLang="en-US" sz="1000">
                          <a:solidFill>
                            <a:srgbClr val="000000"/>
                          </a:solidFill>
                        </a:rPr>
                        <a:t>专业不限，土木工程、市场营销类专业优先</a:t>
                      </a:r>
                      <a:endParaRPr lang="zh-CN" altLang="en-US" sz="100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本科及以上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杭州、南京、北京、济南、上海、广州、深圳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68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商务投标类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投标预算岗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工程造价、工程管理等相关专业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本科及以上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杭州、重庆、南京、深圳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68000">
                <a:tc row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设计类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BIM</a:t>
                      </a: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技术岗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土木工程、机械设计、工程力学等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本科及以上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广州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68000">
                <a:tc vMerge="1">
                  <a:tcPr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结构计算岗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土木工程、机械设计、工程力学等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本科及以上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杭州总部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68000">
                <a:tc vMerge="1">
                  <a:tcPr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投标设计岗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土木工程、机械设计、工程力学等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本科及以上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杭州总部</a:t>
                      </a:r>
                      <a:endParaRPr lang="zh-CN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68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供应链管理类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采购岗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/>
                      <a:r>
                        <a:rPr lang="zh-CN" altLang="en-US" sz="1000">
                          <a:solidFill>
                            <a:srgbClr val="000000"/>
                          </a:solidFill>
                        </a:rPr>
                        <a:t>供应链、物流、材料、工程类等</a:t>
                      </a:r>
                      <a:endParaRPr lang="zh-CN" altLang="en-US" sz="100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本科及以上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杭州总部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68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职能类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人力、法务、</a:t>
                      </a: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IT</a:t>
                      </a:r>
                      <a:endParaRPr lang="en-US" altLang="zh-CN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对应专业优先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本科及以上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杭州总部</a:t>
                      </a:r>
                      <a:endParaRPr lang="zh-CN" altLang="en-US" sz="1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6350" cmpd="sng">
                      <a:solidFill>
                        <a:schemeClr val="tx1"/>
                      </a:solidFill>
                      <a:prstDash val="solid"/>
                    </a:lnL>
                    <a:lnR w="6350" cmpd="sng">
                      <a:solidFill>
                        <a:schemeClr val="tx1"/>
                      </a:solidFill>
                      <a:prstDash val="solid"/>
                    </a:lnR>
                    <a:lnT w="6350" cmpd="sng">
                      <a:solidFill>
                        <a:schemeClr val="tx1"/>
                      </a:solidFill>
                      <a:prstDash val="solid"/>
                    </a:lnT>
                    <a:lnB w="635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54660" y="1002665"/>
            <a:ext cx="6638290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面向人群：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年应届毕业生</a:t>
            </a:r>
            <a:endParaRPr lang="zh-CN" altLang="en-US" sz="10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（毕业时间为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-2026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月，港澳台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海外毕业生以学位证日期为准）</a:t>
            </a:r>
            <a:endParaRPr lang="zh-CN" altLang="en-US" sz="10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55295" y="7388860"/>
            <a:ext cx="46424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六、薪酬福利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32130" y="7837170"/>
            <a:ext cx="3214370" cy="1684020"/>
            <a:chOff x="973" y="7633"/>
            <a:chExt cx="5062" cy="2652"/>
          </a:xfrm>
        </p:grpSpPr>
        <p:pic>
          <p:nvPicPr>
            <p:cNvPr id="46" name="图片 45" descr="钱袋和箭头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3" y="7894"/>
              <a:ext cx="715" cy="713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829" y="7633"/>
              <a:ext cx="4206" cy="26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algn="just" fontAlgn="auto">
                <a:lnSpc>
                  <a:spcPct val="150000"/>
                </a:lnSpc>
              </a:pPr>
              <a:r>
                <a:rPr lang="zh-CN" altLang="en-US" sz="1400" b="1">
                  <a:solidFill>
                    <a:srgbClr val="245DA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薪酬待遇</a:t>
              </a:r>
              <a:endParaRPr lang="zh-CN" altLang="en-US" sz="1400" b="1">
                <a:solidFill>
                  <a:srgbClr val="245DA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just" fontAlgn="auto">
                <a:lnSpc>
                  <a:spcPct val="150000"/>
                </a:lnSpc>
              </a:pPr>
              <a:r>
                <a:rPr 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具有竞争力的薪酬方案和完整的绩效管理体系，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每年提供调薪机会</a:t>
              </a:r>
              <a:endParaRPr lang="zh-CN" altLang="en-US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just" fontAlgn="auto">
                <a:lnSpc>
                  <a:spcPct val="150000"/>
                </a:lnSpc>
              </a:pPr>
              <a:r>
                <a:rPr lang="zh-CN" altLang="en-US" sz="11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【项目管培生】</a:t>
              </a:r>
              <a:endParaRPr lang="zh-CN" altLang="en-US" sz="11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just" fontAlgn="auto">
                <a:lnSpc>
                  <a:spcPct val="150000"/>
                </a:lnSpc>
              </a:pP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本科生首年：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8-10w</a:t>
              </a:r>
              <a:endParaRPr lang="en-US" altLang="zh-CN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just" fontAlgn="auto">
                <a:lnSpc>
                  <a:spcPct val="150000"/>
                </a:lnSpc>
              </a:pP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硕士研究生首年：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10-13w</a:t>
              </a:r>
              <a:endParaRPr lang="en-US" altLang="zh-CN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083050" y="7837170"/>
            <a:ext cx="3214370" cy="922020"/>
            <a:chOff x="973" y="9285"/>
            <a:chExt cx="5062" cy="1452"/>
          </a:xfrm>
        </p:grpSpPr>
        <p:sp>
          <p:nvSpPr>
            <p:cNvPr id="7" name="文本框 6"/>
            <p:cNvSpPr txBox="1"/>
            <p:nvPr/>
          </p:nvSpPr>
          <p:spPr>
            <a:xfrm>
              <a:off x="1829" y="9285"/>
              <a:ext cx="4206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algn="just" fontAlgn="auto">
                <a:lnSpc>
                  <a:spcPct val="150000"/>
                </a:lnSpc>
              </a:pPr>
              <a:r>
                <a:rPr lang="zh-CN" altLang="en-US" sz="1400" b="1">
                  <a:solidFill>
                    <a:srgbClr val="245DA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关怀福利</a:t>
              </a:r>
              <a:endParaRPr lang="zh-CN" altLang="en-US" sz="1400" b="1">
                <a:solidFill>
                  <a:srgbClr val="245DA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just" fontAlgn="auto">
                <a:lnSpc>
                  <a:spcPct val="150000"/>
                </a:lnSpc>
              </a:pP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交通补贴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+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餐饮补贴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+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通讯补贴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+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高温补贴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(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项目办公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) +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节假日福利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+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生日福利</a:t>
              </a:r>
              <a:endParaRPr lang="zh-CN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10" name="图片 9" descr="卡通爱心盒子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" y="9541"/>
              <a:ext cx="715" cy="790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532130" y="9610725"/>
            <a:ext cx="3213735" cy="668020"/>
            <a:chOff x="6147" y="12942"/>
            <a:chExt cx="5061" cy="1052"/>
          </a:xfrm>
        </p:grpSpPr>
        <p:sp>
          <p:nvSpPr>
            <p:cNvPr id="14" name="文本框 13"/>
            <p:cNvSpPr txBox="1"/>
            <p:nvPr/>
          </p:nvSpPr>
          <p:spPr>
            <a:xfrm>
              <a:off x="7002" y="12942"/>
              <a:ext cx="4206" cy="1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algn="just" fontAlgn="auto">
                <a:lnSpc>
                  <a:spcPct val="150000"/>
                </a:lnSpc>
              </a:pPr>
              <a:r>
                <a:rPr lang="zh-CN" altLang="en-US" sz="1400" b="1">
                  <a:solidFill>
                    <a:srgbClr val="245DA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健康福利</a:t>
              </a:r>
              <a:endParaRPr lang="zh-CN" altLang="en-US" sz="1400" b="1">
                <a:solidFill>
                  <a:srgbClr val="245DA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just" fontAlgn="auto">
                <a:lnSpc>
                  <a:spcPct val="150000"/>
                </a:lnSpc>
              </a:pPr>
              <a:r>
                <a:rPr 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健身休息娱乐区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+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体检合作机构</a:t>
              </a:r>
              <a:endParaRPr lang="zh-CN" altLang="en-US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9" name="图片 8" descr="健康医疗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47" y="13203"/>
              <a:ext cx="725" cy="632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4083050" y="9102725"/>
            <a:ext cx="3224530" cy="1176020"/>
            <a:chOff x="6130" y="14675"/>
            <a:chExt cx="5078" cy="1852"/>
          </a:xfrm>
        </p:grpSpPr>
        <p:pic>
          <p:nvPicPr>
            <p:cNvPr id="16" name="图片 15" descr="毕业帽与毕业证书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30" y="14851"/>
              <a:ext cx="824" cy="78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7002" y="14675"/>
              <a:ext cx="4206" cy="18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algn="just" fontAlgn="auto">
                <a:lnSpc>
                  <a:spcPct val="150000"/>
                </a:lnSpc>
              </a:pPr>
              <a:r>
                <a:rPr lang="zh-CN" altLang="en-US" sz="1400" b="1">
                  <a:solidFill>
                    <a:srgbClr val="245DA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地方人才政策（杭州）</a:t>
              </a:r>
              <a:endParaRPr lang="zh-CN" altLang="en-US" sz="1400" b="1">
                <a:solidFill>
                  <a:srgbClr val="245DA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just" fontAlgn="auto">
                <a:lnSpc>
                  <a:spcPct val="150000"/>
                </a:lnSpc>
              </a:pPr>
              <a:r>
                <a:rPr 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人才生活补贴（本科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万、硕士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万）</a:t>
              </a:r>
              <a:endParaRPr lang="zh-CN" altLang="en-US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just" fontAlgn="auto">
                <a:lnSpc>
                  <a:spcPct val="150000"/>
                </a:lnSpc>
              </a:pP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人才租房补贴（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万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/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年，享受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年）</a:t>
              </a:r>
              <a:endParaRPr lang="zh-CN" altLang="en-US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just" fontAlgn="auto">
                <a:lnSpc>
                  <a:spcPct val="150000"/>
                </a:lnSpc>
              </a:pP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*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以地方人才政策为准。</a:t>
              </a:r>
              <a:endParaRPr lang="zh-CN" altLang="en-US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文本框 25"/>
          <p:cNvSpPr txBox="1"/>
          <p:nvPr/>
        </p:nvSpPr>
        <p:spPr>
          <a:xfrm>
            <a:off x="454660" y="2722245"/>
            <a:ext cx="46424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七、发展通道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55295" y="6788150"/>
            <a:ext cx="46424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八、培训体系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3053715"/>
            <a:ext cx="6598285" cy="3363595"/>
          </a:xfrm>
          <a:prstGeom prst="rect">
            <a:avLst/>
          </a:prstGeom>
        </p:spPr>
      </p:pic>
      <p:pic>
        <p:nvPicPr>
          <p:cNvPr id="35" name="图片 34" descr="https://mmbiz.qpic.cn/mmbiz_png/peY1RjrawzEyqSR2sichJJeJ3KnU467lG3uemwLRUkHVyQG47zcNIIBlctjiaibLbhoezS4gNo73XhsYxnkcyGEiag/640?wx_fmt=gif&amp;wxfrom=5&amp;wx_lazy=1&amp;wx_co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574280" cy="2366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组合 39"/>
          <p:cNvGrpSpPr/>
          <p:nvPr/>
        </p:nvGrpSpPr>
        <p:grpSpPr>
          <a:xfrm>
            <a:off x="593090" y="7409815"/>
            <a:ext cx="6251575" cy="1831340"/>
            <a:chOff x="934" y="12731"/>
            <a:chExt cx="9845" cy="2884"/>
          </a:xfrm>
        </p:grpSpPr>
        <p:grpSp>
          <p:nvGrpSpPr>
            <p:cNvPr id="14" name="组合 13"/>
            <p:cNvGrpSpPr/>
            <p:nvPr/>
          </p:nvGrpSpPr>
          <p:grpSpPr>
            <a:xfrm rot="0">
              <a:off x="934" y="12731"/>
              <a:ext cx="9845" cy="777"/>
              <a:chOff x="934" y="8136"/>
              <a:chExt cx="9845" cy="777"/>
            </a:xfrm>
          </p:grpSpPr>
          <p:sp>
            <p:nvSpPr>
              <p:cNvPr id="15" name="流程图: 过程 14"/>
              <p:cNvSpPr/>
              <p:nvPr/>
            </p:nvSpPr>
            <p:spPr>
              <a:xfrm>
                <a:off x="1221" y="8157"/>
                <a:ext cx="9558" cy="756"/>
              </a:xfrm>
              <a:prstGeom prst="flowChartProcess">
                <a:avLst/>
              </a:prstGeom>
              <a:solidFill>
                <a:srgbClr val="DCEAF5"/>
              </a:solidFill>
              <a:ln>
                <a:solidFill>
                  <a:srgbClr val="DCEAF5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2749" y="8156"/>
                <a:ext cx="8030" cy="72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50000"/>
                  </a:lnSpc>
                </a:pPr>
                <a:r>
                  <a:rPr lang="zh-CN" sz="1400" b="1">
                    <a:solidFill>
                      <a:schemeClr val="accent1">
                        <a:lumMod val="75000"/>
                      </a:schemeClr>
                    </a:solidFill>
                  </a:rPr>
                  <a:t>匠星训练营</a:t>
                </a:r>
                <a:r>
                  <a:rPr lang="en-US" altLang="zh-CN" sz="1400" b="1">
                    <a:solidFill>
                      <a:schemeClr val="accent1">
                        <a:lumMod val="75000"/>
                      </a:schemeClr>
                    </a:solidFill>
                  </a:rPr>
                  <a:t> | </a:t>
                </a:r>
                <a:r>
                  <a:rPr lang="zh-CN" altLang="en-US" sz="1400" b="1">
                    <a:solidFill>
                      <a:schemeClr val="accent1">
                        <a:lumMod val="75000"/>
                      </a:schemeClr>
                    </a:solidFill>
                  </a:rPr>
                  <a:t>青苗计划</a:t>
                </a:r>
                <a:endParaRPr lang="zh-CN" altLang="en-US" sz="14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934" y="8158"/>
                <a:ext cx="1682" cy="743"/>
              </a:xfrm>
              <a:prstGeom prst="roundRect">
                <a:avLst/>
              </a:prstGeom>
              <a:solidFill>
                <a:srgbClr val="00479D"/>
              </a:solidFill>
              <a:ln>
                <a:solidFill>
                  <a:srgbClr val="00479D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934" y="8136"/>
                <a:ext cx="1682" cy="7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10000"/>
                  </a:lnSpc>
                </a:pPr>
                <a:r>
                  <a:rPr lang="zh-CN" altLang="en-US" sz="12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通用培训</a:t>
                </a:r>
                <a:endParaRPr lang="zh-CN" altLang="en-US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altLang="zh-CN" sz="12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1-2</a:t>
                </a:r>
                <a:r>
                  <a:rPr lang="zh-CN" altLang="en-US" sz="12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年</a:t>
                </a:r>
                <a:endParaRPr lang="zh-CN" altLang="en-US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4" name="流程图: 过程 3"/>
            <p:cNvSpPr/>
            <p:nvPr/>
          </p:nvSpPr>
          <p:spPr>
            <a:xfrm>
              <a:off x="1221" y="13808"/>
              <a:ext cx="9558" cy="756"/>
            </a:xfrm>
            <a:prstGeom prst="flowChartProcess">
              <a:avLst/>
            </a:prstGeom>
            <a:solidFill>
              <a:srgbClr val="DCEAF5"/>
            </a:solidFill>
            <a:ln>
              <a:solidFill>
                <a:srgbClr val="DCEAF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49" y="13815"/>
              <a:ext cx="8030" cy="7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50000"/>
                </a:lnSpc>
              </a:pPr>
              <a:r>
                <a:rPr lang="zh-CN" sz="1400" b="1">
                  <a:solidFill>
                    <a:schemeClr val="accent1">
                      <a:lumMod val="75000"/>
                    </a:schemeClr>
                  </a:solidFill>
                </a:rPr>
                <a:t>领军人才</a:t>
              </a:r>
              <a:r>
                <a:rPr lang="en-US" altLang="zh-CN" sz="1400" b="1">
                  <a:solidFill>
                    <a:schemeClr val="accent1">
                      <a:lumMod val="75000"/>
                    </a:schemeClr>
                  </a:solidFill>
                </a:rPr>
                <a:t> | </a:t>
              </a:r>
              <a:r>
                <a:rPr lang="zh-CN" altLang="en-US" sz="1400" b="1">
                  <a:solidFill>
                    <a:schemeClr val="accent1">
                      <a:lumMod val="75000"/>
                    </a:schemeClr>
                  </a:solidFill>
                </a:rPr>
                <a:t>蓝军计划</a:t>
              </a:r>
              <a:r>
                <a:rPr lang="en-US" altLang="zh-CN" sz="1400" b="1">
                  <a:solidFill>
                    <a:schemeClr val="accent1">
                      <a:lumMod val="75000"/>
                    </a:schemeClr>
                  </a:solidFill>
                </a:rPr>
                <a:t> | </a:t>
              </a:r>
              <a:r>
                <a:rPr lang="zh-CN" altLang="en-US" sz="1400" b="1">
                  <a:solidFill>
                    <a:schemeClr val="accent1">
                      <a:lumMod val="75000"/>
                    </a:schemeClr>
                  </a:solidFill>
                </a:rPr>
                <a:t>核弹计划</a:t>
              </a:r>
              <a:r>
                <a:rPr lang="en-US" altLang="zh-CN" sz="1400" b="1">
                  <a:solidFill>
                    <a:schemeClr val="accent1">
                      <a:lumMod val="75000"/>
                    </a:schemeClr>
                  </a:solidFill>
                </a:rPr>
                <a:t> | </a:t>
              </a:r>
              <a:r>
                <a:rPr lang="zh-CN" altLang="en-US" sz="1400" b="1">
                  <a:solidFill>
                    <a:schemeClr val="accent1">
                      <a:lumMod val="75000"/>
                    </a:schemeClr>
                  </a:solidFill>
                </a:rPr>
                <a:t>扬帆计划</a:t>
              </a:r>
              <a:r>
                <a:rPr lang="en-US" altLang="zh-CN" sz="1400" b="1">
                  <a:solidFill>
                    <a:schemeClr val="accent1">
                      <a:lumMod val="75000"/>
                    </a:schemeClr>
                  </a:solidFill>
                </a:rPr>
                <a:t> | </a:t>
              </a:r>
              <a:r>
                <a:rPr lang="zh-CN" altLang="en-US" sz="1400" b="1">
                  <a:solidFill>
                    <a:schemeClr val="accent1">
                      <a:lumMod val="75000"/>
                    </a:schemeClr>
                  </a:solidFill>
                </a:rPr>
                <a:t>登峰计划</a:t>
              </a:r>
              <a:endParaRPr lang="zh-CN" altLang="en-US" sz="14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934" y="13817"/>
              <a:ext cx="1682" cy="735"/>
            </a:xfrm>
            <a:prstGeom prst="roundRect">
              <a:avLst/>
            </a:prstGeom>
            <a:solidFill>
              <a:srgbClr val="00479D"/>
            </a:solidFill>
            <a:ln>
              <a:solidFill>
                <a:srgbClr val="00479D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34" y="13806"/>
              <a:ext cx="1682" cy="7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altLang="en-US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专业培训</a:t>
              </a:r>
              <a:endParaRPr lang="zh-CN" altLang="en-US" sz="1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lnSpc>
                  <a:spcPct val="110000"/>
                </a:lnSpc>
              </a:pPr>
              <a:r>
                <a:rPr lang="en-US" altLang="zh-CN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3-5</a:t>
              </a:r>
              <a:r>
                <a:rPr lang="zh-CN" altLang="en-US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</a:t>
              </a:r>
              <a:endParaRPr lang="zh-CN" altLang="en-US" sz="1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流程图: 过程 35"/>
            <p:cNvSpPr/>
            <p:nvPr/>
          </p:nvSpPr>
          <p:spPr>
            <a:xfrm>
              <a:off x="1221" y="14859"/>
              <a:ext cx="9558" cy="756"/>
            </a:xfrm>
            <a:prstGeom prst="flowChartProcess">
              <a:avLst/>
            </a:prstGeom>
            <a:solidFill>
              <a:srgbClr val="DCEAF5"/>
            </a:solidFill>
            <a:ln>
              <a:solidFill>
                <a:srgbClr val="DCEAF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749" y="14866"/>
              <a:ext cx="8030" cy="7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50000"/>
                </a:lnSpc>
              </a:pPr>
              <a:r>
                <a:rPr lang="zh-CN" sz="1400" b="1">
                  <a:solidFill>
                    <a:schemeClr val="accent1">
                      <a:lumMod val="75000"/>
                    </a:schemeClr>
                  </a:solidFill>
                </a:rPr>
                <a:t>管理转身</a:t>
              </a:r>
              <a:r>
                <a:rPr lang="en-US" altLang="zh-CN" sz="1400" b="1">
                  <a:solidFill>
                    <a:schemeClr val="accent1">
                      <a:lumMod val="75000"/>
                    </a:schemeClr>
                  </a:solidFill>
                </a:rPr>
                <a:t> | </a:t>
              </a:r>
              <a:r>
                <a:rPr lang="zh-CN" altLang="en-US" sz="1400" b="1">
                  <a:solidFill>
                    <a:schemeClr val="accent1">
                      <a:lumMod val="75000"/>
                    </a:schemeClr>
                  </a:solidFill>
                </a:rPr>
                <a:t>蓝血计划</a:t>
              </a:r>
              <a:endParaRPr lang="zh-CN" altLang="en-US" sz="14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934" y="14856"/>
              <a:ext cx="1682" cy="747"/>
            </a:xfrm>
            <a:prstGeom prst="roundRect">
              <a:avLst/>
            </a:prstGeom>
            <a:solidFill>
              <a:srgbClr val="00479D"/>
            </a:solidFill>
            <a:ln>
              <a:solidFill>
                <a:srgbClr val="00479D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934" y="14843"/>
              <a:ext cx="1682" cy="7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altLang="en-US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管理培训</a:t>
              </a:r>
              <a:endParaRPr lang="zh-CN" altLang="en-US" sz="1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lnSpc>
                  <a:spcPct val="110000"/>
                </a:lnSpc>
              </a:pPr>
              <a:r>
                <a:rPr lang="en-US" altLang="zh-CN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</a:t>
              </a:r>
              <a:r>
                <a:rPr lang="zh-CN" altLang="en-US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</a:t>
              </a:r>
              <a:r>
                <a:rPr lang="en-US" altLang="zh-CN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+</a:t>
              </a:r>
              <a:endParaRPr lang="en-US" altLang="zh-CN" sz="1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文本框 25"/>
          <p:cNvSpPr txBox="1"/>
          <p:nvPr/>
        </p:nvSpPr>
        <p:spPr>
          <a:xfrm>
            <a:off x="454660" y="2722245"/>
            <a:ext cx="46424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九、培养方案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55295" y="7723505"/>
            <a:ext cx="46424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十、校招流程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5" name="图片 34" descr="https://mmbiz.qpic.cn/mmbiz_png/peY1RjrawzEyqSR2sichJJeJ3KnU467lG3uemwLRUkHVyQG47zcNIIBlctjiaibLbhoezS4gNo73XhsYxnkcyGEiag/640?wx_fmt=gif&amp;wxfrom=5&amp;wx_lazy=1&amp;wx_co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574280" cy="2366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组合 39"/>
          <p:cNvGrpSpPr/>
          <p:nvPr/>
        </p:nvGrpSpPr>
        <p:grpSpPr>
          <a:xfrm>
            <a:off x="540385" y="8176895"/>
            <a:ext cx="6443345" cy="1103630"/>
            <a:chOff x="716" y="10989"/>
            <a:chExt cx="10147" cy="17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rcRect b="54218"/>
            <a:stretch>
              <a:fillRect/>
            </a:stretch>
          </p:blipFill>
          <p:spPr>
            <a:xfrm>
              <a:off x="716" y="11004"/>
              <a:ext cx="5042" cy="147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rcRect l="21638" t="4218" r="61662" b="65695"/>
            <a:stretch>
              <a:fillRect/>
            </a:stretch>
          </p:blipFill>
          <p:spPr>
            <a:xfrm>
              <a:off x="5588" y="11193"/>
              <a:ext cx="842" cy="97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rcRect l="-278" t="46402" r="76854"/>
            <a:stretch>
              <a:fillRect/>
            </a:stretch>
          </p:blipFill>
          <p:spPr>
            <a:xfrm>
              <a:off x="9683" y="10989"/>
              <a:ext cx="1181" cy="1728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/>
            <a:srcRect l="74831" t="54435" b="3505"/>
            <a:stretch>
              <a:fillRect/>
            </a:stretch>
          </p:blipFill>
          <p:spPr>
            <a:xfrm>
              <a:off x="6245" y="11223"/>
              <a:ext cx="1269" cy="1356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/>
            <a:srcRect l="36652" t="53319" r="35085"/>
            <a:stretch>
              <a:fillRect/>
            </a:stretch>
          </p:blipFill>
          <p:spPr>
            <a:xfrm>
              <a:off x="7859" y="11223"/>
              <a:ext cx="1425" cy="1505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/>
            <a:srcRect l="21638" t="4218" r="61662" b="65695"/>
            <a:stretch>
              <a:fillRect/>
            </a:stretch>
          </p:blipFill>
          <p:spPr>
            <a:xfrm>
              <a:off x="7265" y="11199"/>
              <a:ext cx="842" cy="970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/>
            <a:srcRect l="21638" t="4218" r="61662" b="65695"/>
            <a:stretch>
              <a:fillRect/>
            </a:stretch>
          </p:blipFill>
          <p:spPr>
            <a:xfrm>
              <a:off x="8995" y="11204"/>
              <a:ext cx="842" cy="970"/>
            </a:xfrm>
            <a:prstGeom prst="rect">
              <a:avLst/>
            </a:prstGeom>
          </p:spPr>
        </p:pic>
      </p:grpSp>
      <p:pic>
        <p:nvPicPr>
          <p:cNvPr id="13" name="图片 12" descr="D:/desktop/桌面/地图_02.png地图_02"/>
          <p:cNvPicPr>
            <a:picLocks noChangeAspect="1"/>
          </p:cNvPicPr>
          <p:nvPr/>
        </p:nvPicPr>
        <p:blipFill>
          <a:blip r:embed="rId4"/>
          <a:srcRect t="4" b="4"/>
          <a:stretch>
            <a:fillRect/>
          </a:stretch>
        </p:blipFill>
        <p:spPr>
          <a:xfrm>
            <a:off x="0" y="3221990"/>
            <a:ext cx="7559675" cy="425196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70230" y="9401175"/>
            <a:ext cx="6414135" cy="429260"/>
            <a:chOff x="898" y="14565"/>
            <a:chExt cx="10101" cy="676"/>
          </a:xfrm>
        </p:grpSpPr>
        <p:sp>
          <p:nvSpPr>
            <p:cNvPr id="10" name="流程图: 过程 9"/>
            <p:cNvSpPr/>
            <p:nvPr/>
          </p:nvSpPr>
          <p:spPr>
            <a:xfrm>
              <a:off x="1801" y="14591"/>
              <a:ext cx="9198" cy="651"/>
            </a:xfrm>
            <a:prstGeom prst="flowChartProcess">
              <a:avLst/>
            </a:prstGeom>
            <a:solidFill>
              <a:srgbClr val="DCEAF5"/>
            </a:solidFill>
            <a:ln>
              <a:solidFill>
                <a:srgbClr val="DCEAF5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710" y="14565"/>
              <a:ext cx="8289" cy="6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100"/>
                <a:t>长春、沈阳、北京、天津、青岛、济南、西安、重庆、武汉、郑州、杭州、合肥、南京、苏州、上海、深圳</a:t>
              </a:r>
              <a:r>
                <a:rPr lang="en-US" altLang="zh-CN" sz="1100"/>
                <a:t>...</a:t>
              </a:r>
              <a:endParaRPr lang="zh-CN" altLang="en-US" sz="1100"/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898" y="14597"/>
              <a:ext cx="1785" cy="627"/>
            </a:xfrm>
            <a:prstGeom prst="roundRect">
              <a:avLst/>
            </a:prstGeom>
            <a:solidFill>
              <a:srgbClr val="00479D"/>
            </a:solidFill>
            <a:ln>
              <a:solidFill>
                <a:srgbClr val="00479D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98" y="14591"/>
              <a:ext cx="1785" cy="6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宣讲预告</a:t>
              </a:r>
              <a:endParaRPr 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" name="IM 8"/>
          <p:cNvPicPr/>
          <p:nvPr/>
        </p:nvPicPr>
        <p:blipFill>
          <a:blip r:embed="rId1"/>
          <a:stretch>
            <a:fillRect/>
          </a:stretch>
        </p:blipFill>
        <p:spPr>
          <a:xfrm>
            <a:off x="635" y="6252210"/>
            <a:ext cx="7573645" cy="218313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927860" y="5282565"/>
            <a:ext cx="5219065" cy="575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BOSS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直聘、智联招聘等招聘网站</a:t>
            </a:r>
            <a:endParaRPr lang="zh-CN" altLang="en-US" sz="10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搜索【亚厦】可一键投递简历</a:t>
            </a:r>
            <a:endParaRPr lang="zh-CN" altLang="en-US" sz="1050" b="1">
              <a:solidFill>
                <a:srgbClr val="00479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54660" y="2722245"/>
            <a:ext cx="46424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十一、投递渠道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5" name="图片 34" descr="https://mmbiz.qpic.cn/mmbiz_png/peY1RjrawzEyqSR2sichJJeJ3KnU467lG3uemwLRUkHVyQG47zcNIIBlctjiaibLbhoezS4gNo73XhsYxnkcyGEiag/640?wx_fmt=gif&amp;wxfrom=5&amp;wx_lazy=1&amp;wx_co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574280" cy="2366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522605" y="3327400"/>
            <a:ext cx="1151255" cy="401320"/>
            <a:chOff x="823" y="11500"/>
            <a:chExt cx="1813" cy="632"/>
          </a:xfrm>
        </p:grpSpPr>
        <p:sp>
          <p:nvSpPr>
            <p:cNvPr id="3" name="圆角矩形 2"/>
            <p:cNvSpPr/>
            <p:nvPr/>
          </p:nvSpPr>
          <p:spPr>
            <a:xfrm>
              <a:off x="851" y="11505"/>
              <a:ext cx="1785" cy="627"/>
            </a:xfrm>
            <a:prstGeom prst="roundRect">
              <a:avLst/>
            </a:prstGeom>
            <a:solidFill>
              <a:srgbClr val="00479D"/>
            </a:solidFill>
            <a:ln>
              <a:solidFill>
                <a:srgbClr val="00479D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23" y="11500"/>
              <a:ext cx="1785" cy="6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邮件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22605" y="4519295"/>
            <a:ext cx="1151255" cy="401320"/>
            <a:chOff x="823" y="11500"/>
            <a:chExt cx="1813" cy="632"/>
          </a:xfrm>
        </p:grpSpPr>
        <p:sp>
          <p:nvSpPr>
            <p:cNvPr id="16" name="圆角矩形 15"/>
            <p:cNvSpPr/>
            <p:nvPr/>
          </p:nvSpPr>
          <p:spPr>
            <a:xfrm>
              <a:off x="851" y="11505"/>
              <a:ext cx="1785" cy="627"/>
            </a:xfrm>
            <a:prstGeom prst="roundRect">
              <a:avLst/>
            </a:prstGeom>
            <a:solidFill>
              <a:srgbClr val="00479D"/>
            </a:solidFill>
            <a:ln>
              <a:solidFill>
                <a:srgbClr val="00479D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23" y="11500"/>
              <a:ext cx="1785" cy="6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移动端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22605" y="5394960"/>
            <a:ext cx="1151255" cy="401320"/>
            <a:chOff x="823" y="11500"/>
            <a:chExt cx="1813" cy="632"/>
          </a:xfrm>
        </p:grpSpPr>
        <p:sp>
          <p:nvSpPr>
            <p:cNvPr id="19" name="圆角矩形 18"/>
            <p:cNvSpPr/>
            <p:nvPr/>
          </p:nvSpPr>
          <p:spPr>
            <a:xfrm>
              <a:off x="851" y="11505"/>
              <a:ext cx="1785" cy="627"/>
            </a:xfrm>
            <a:prstGeom prst="roundRect">
              <a:avLst/>
            </a:prstGeom>
            <a:solidFill>
              <a:srgbClr val="00479D"/>
            </a:solidFill>
            <a:ln>
              <a:solidFill>
                <a:srgbClr val="00479D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23" y="11500"/>
              <a:ext cx="1785" cy="6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招聘网站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927860" y="3209290"/>
            <a:ext cx="5219065" cy="818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通过【亚厦集团】官方邮箱投递简历，投递简历时请备注：投递岗位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姓名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学校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专业</a:t>
            </a:r>
            <a:endParaRPr lang="zh-CN" altLang="en-US" sz="10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1050" b="1">
                <a:solidFill>
                  <a:srgbClr val="00479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hr@chinayasha.com</a:t>
            </a:r>
            <a:endParaRPr lang="en-US" altLang="zh-CN" sz="1050" b="1">
              <a:solidFill>
                <a:srgbClr val="00479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1050" b="1">
                <a:solidFill>
                  <a:srgbClr val="00479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campus@chinayasha.com</a:t>
            </a:r>
            <a:endParaRPr lang="en-US" altLang="zh-CN" sz="1050" b="1">
              <a:solidFill>
                <a:srgbClr val="00479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27860" y="4266565"/>
            <a:ext cx="5219065" cy="818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关注【亚厦招聘】微信公众号</a:t>
            </a:r>
            <a:endParaRPr lang="zh-CN" sz="10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点击菜单栏左下角【校园招聘】</a:t>
            </a:r>
            <a:r>
              <a:rPr lang="en-US" altLang="zh-CN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0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【校招网申】投递简历</a:t>
            </a:r>
            <a:endParaRPr lang="zh-CN" sz="10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050" b="1">
                <a:solidFill>
                  <a:srgbClr val="00479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更多线下宣讲会、双选会请持续关注公众号推送</a:t>
            </a:r>
            <a:endParaRPr lang="zh-CN" altLang="en-US" sz="1050" b="1">
              <a:solidFill>
                <a:srgbClr val="00479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634990" y="3663315"/>
            <a:ext cx="1397000" cy="1071245"/>
            <a:chOff x="7900" y="6572"/>
            <a:chExt cx="2200" cy="1687"/>
          </a:xfrm>
        </p:grpSpPr>
        <p:sp>
          <p:nvSpPr>
            <p:cNvPr id="29" name="文本框 28"/>
            <p:cNvSpPr txBox="1"/>
            <p:nvPr/>
          </p:nvSpPr>
          <p:spPr>
            <a:xfrm>
              <a:off x="7900" y="7734"/>
              <a:ext cx="2200" cy="5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en-US" altLang="zh-CN" sz="1050">
                  <a:solidFill>
                    <a:srgbClr val="00479D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sz="1050">
                  <a:solidFill>
                    <a:srgbClr val="00479D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亚厦招聘</a:t>
              </a:r>
              <a:r>
                <a:rPr lang="en-US" altLang="zh-CN" sz="1050">
                  <a:solidFill>
                    <a:srgbClr val="00479D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”</a:t>
              </a:r>
              <a:r>
                <a:rPr lang="zh-CN" altLang="en-US" sz="1050">
                  <a:solidFill>
                    <a:srgbClr val="00479D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公众号</a:t>
              </a:r>
              <a:endParaRPr lang="zh-CN" altLang="en-US" sz="1050">
                <a:solidFill>
                  <a:srgbClr val="00479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27" name="图片 26" descr="“亚厦招聘”公众号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2" y="6572"/>
              <a:ext cx="1308" cy="1308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5695950" y="4824095"/>
            <a:ext cx="1397000" cy="1071245"/>
            <a:chOff x="7996" y="6572"/>
            <a:chExt cx="2200" cy="1687"/>
          </a:xfrm>
        </p:grpSpPr>
        <p:sp>
          <p:nvSpPr>
            <p:cNvPr id="41" name="文本框 40"/>
            <p:cNvSpPr txBox="1"/>
            <p:nvPr/>
          </p:nvSpPr>
          <p:spPr>
            <a:xfrm>
              <a:off x="7996" y="7734"/>
              <a:ext cx="2200" cy="5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sz="1050">
                  <a:solidFill>
                    <a:srgbClr val="00479D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亚厦集团官方公众号</a:t>
              </a:r>
              <a:endParaRPr lang="zh-CN" altLang="en-US" sz="1050">
                <a:solidFill>
                  <a:srgbClr val="00479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42" name="图片 41" descr="D:/desktop/桌面/亚厦集团官方公众号.png亚厦集团官方公众号"/>
            <p:cNvPicPr>
              <a:picLocks noChangeAspect="1"/>
            </p:cNvPicPr>
            <p:nvPr/>
          </p:nvPicPr>
          <p:blipFill>
            <a:blip r:embed="rId4"/>
            <a:srcRect l="420" t="-38" r="420" b="38"/>
            <a:stretch>
              <a:fillRect/>
            </a:stretch>
          </p:blipFill>
          <p:spPr>
            <a:xfrm>
              <a:off x="8442" y="6572"/>
              <a:ext cx="1308" cy="1308"/>
            </a:xfrm>
            <a:prstGeom prst="rect">
              <a:avLst/>
            </a:prstGeom>
          </p:spPr>
        </p:pic>
      </p:grpSp>
      <p:sp>
        <p:nvSpPr>
          <p:cNvPr id="44" name="文本框 43"/>
          <p:cNvSpPr txBox="1"/>
          <p:nvPr/>
        </p:nvSpPr>
        <p:spPr>
          <a:xfrm>
            <a:off x="1330325" y="6296025"/>
            <a:ext cx="5099050" cy="21348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从概念图纸到实体地标</a:t>
            </a:r>
            <a:endParaRPr lang="zh-CN" altLang="en-US" sz="1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从技术革新到管理实践</a:t>
            </a:r>
            <a:endParaRPr lang="zh-CN" altLang="en-US" sz="1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亚厦将用最扎实的平台</a:t>
            </a:r>
            <a:endParaRPr lang="zh-CN" altLang="en-US" sz="1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让你的每一步成长都有回响</a:t>
            </a:r>
            <a:endParaRPr lang="zh-CN" altLang="en-US" sz="1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加入</a:t>
            </a:r>
            <a:r>
              <a:rPr lang="en-US" altLang="zh-CN"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"100</a:t>
            </a:r>
            <a:r>
              <a:rPr lang="zh-CN" altLang="en-US"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人才工程</a:t>
            </a:r>
            <a:r>
              <a:rPr lang="en-US" altLang="zh-CN"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"</a:t>
            </a:r>
            <a:endParaRPr lang="en-US" altLang="zh-CN" sz="1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助你的建筑理想，</a:t>
            </a:r>
            <a:r>
              <a:rPr lang="en-US" altLang="zh-CN"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100%</a:t>
            </a:r>
            <a:r>
              <a:rPr lang="zh-CN" altLang="en-US"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落地生长！</a:t>
            </a:r>
            <a:endParaRPr lang="zh-CN" altLang="en-US" sz="1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9791065"/>
            <a:ext cx="719772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浙江亚厦装饰股份有限公司</a:t>
            </a:r>
            <a:r>
              <a:rPr lang="en-US" altLang="zh-CN" sz="1000"/>
              <a:t>                         </a:t>
            </a:r>
            <a:r>
              <a:rPr lang="zh-CN" altLang="en-US" sz="1000"/>
              <a:t>地址：杭州市西湖区沙秀路</a:t>
            </a:r>
            <a:r>
              <a:rPr lang="en-US" altLang="zh-CN" sz="1000"/>
              <a:t>99</a:t>
            </a:r>
            <a:r>
              <a:rPr lang="zh-CN" altLang="en-US" sz="1000"/>
              <a:t>号亚厦中心</a:t>
            </a:r>
            <a:r>
              <a:rPr lang="en-US" altLang="zh-CN" sz="1000"/>
              <a:t>A</a:t>
            </a:r>
            <a:r>
              <a:rPr lang="zh-CN" altLang="en-US" sz="1000"/>
              <a:t>座</a:t>
            </a:r>
            <a:r>
              <a:rPr lang="en-US" altLang="zh-CN" sz="1000"/>
              <a:t>                 </a:t>
            </a:r>
            <a:r>
              <a:rPr lang="zh-CN" altLang="en-US" sz="1000"/>
              <a:t>电话</a:t>
            </a:r>
            <a:r>
              <a:rPr lang="en-US" altLang="zh-CN" sz="1000"/>
              <a:t> Tel: 0571-28208022          </a:t>
            </a:r>
            <a:endParaRPr lang="zh-CN" altLang="en-US" sz="1000"/>
          </a:p>
          <a:p>
            <a:r>
              <a:rPr lang="en-US" altLang="zh-CN" sz="1000"/>
              <a:t>Zhejiang Yasha Decoration Co., Ltd.               Add: YASHA Center, Building A                                                 </a:t>
            </a:r>
            <a:r>
              <a:rPr lang="zh-CN" sz="1000"/>
              <a:t>邮箱</a:t>
            </a:r>
            <a:r>
              <a:rPr lang="en-US" altLang="zh-CN" sz="1000"/>
              <a:t> E-mail: </a:t>
            </a:r>
            <a:r>
              <a:rPr lang="en-US" altLang="zh-CN" sz="1000">
                <a:sym typeface="+mn-ea"/>
              </a:rPr>
              <a:t>hr@chinayasha.com</a:t>
            </a:r>
            <a:endParaRPr lang="en-US" altLang="zh-CN" sz="1000"/>
          </a:p>
          <a:p>
            <a:r>
              <a:rPr lang="zh-CN" altLang="en-US" sz="1000"/>
              <a:t>亚厦股份</a:t>
            </a:r>
            <a:r>
              <a:rPr lang="en-US" altLang="zh-CN" sz="1000"/>
              <a:t>002375.SZ                                          No.99 Shaxiu Road, West Lake District, Hangzhou               www.chinayasha.com</a:t>
            </a:r>
            <a:endParaRPr lang="en-US" altLang="zh-CN" sz="1000"/>
          </a:p>
        </p:txBody>
      </p:sp>
      <p:cxnSp>
        <p:nvCxnSpPr>
          <p:cNvPr id="11" name="直接连接符 10"/>
          <p:cNvCxnSpPr/>
          <p:nvPr/>
        </p:nvCxnSpPr>
        <p:spPr>
          <a:xfrm>
            <a:off x="190500" y="9836785"/>
            <a:ext cx="0" cy="45212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426335" y="9836785"/>
            <a:ext cx="0" cy="45212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401310" y="9836785"/>
            <a:ext cx="0" cy="45212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图片 1"/>
          <p:cNvPicPr/>
          <p:nvPr/>
        </p:nvPicPr>
        <p:blipFill>
          <a:blip r:embed="rId5"/>
          <a:stretch>
            <a:fillRect/>
          </a:stretch>
        </p:blipFill>
        <p:spPr>
          <a:xfrm>
            <a:off x="2955290" y="8627745"/>
            <a:ext cx="1848485" cy="9372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10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11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12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13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14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15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16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17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18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19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2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20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21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22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23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24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25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26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27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28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29.xml><?xml version="1.0" encoding="utf-8"?>
<p:tagLst xmlns:p="http://schemas.openxmlformats.org/presentationml/2006/main">
  <p:tag name="KSO_WM_DIAGRAM_VIRTUALLY_FRAME" val="{&quot;height&quot;:567.4,&quot;left&quot;:35.8,&quot;top&quot;:41.15,&quot;width&quot;:522.8}"/>
</p:tagLst>
</file>

<file path=ppt/tags/tag3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30.xml><?xml version="1.0" encoding="utf-8"?>
<p:tagLst xmlns:p="http://schemas.openxmlformats.org/presentationml/2006/main">
  <p:tag name="TABLE_ENDDRAG_ORIGIN_RECT" val="524*333"/>
  <p:tag name="TABLE_ENDDRAG_RECT" val="35*295*524*333"/>
</p:tagLst>
</file>

<file path=ppt/tags/tag31.xml><?xml version="1.0" encoding="utf-8"?>
<p:tagLst xmlns:p="http://schemas.openxmlformats.org/presentationml/2006/main">
  <p:tag name="KSO_WM_DIAGRAM_VIRTUALLY_FRAME" val="{&quot;height&quot;:567.4,&quot;left&quot;:35.8,&quot;top&quot;:41.15,&quot;width&quot;:522.8}"/>
</p:tagLst>
</file>

<file path=ppt/tags/tag32.xml><?xml version="1.0" encoding="utf-8"?>
<p:tagLst xmlns:p="http://schemas.openxmlformats.org/presentationml/2006/main">
  <p:tag name="KSO_WM_DIAGRAM_VIRTUALLY_FRAME" val="{&quot;height&quot;:567.4,&quot;left&quot;:35.8,&quot;top&quot;:41.15,&quot;width&quot;:522.8}"/>
</p:tagLst>
</file>

<file path=ppt/tags/tag33.xml><?xml version="1.0" encoding="utf-8"?>
<p:tagLst xmlns:p="http://schemas.openxmlformats.org/presentationml/2006/main">
  <p:tag name="KSO_WM_DIAGRAM_VIRTUALLY_FRAME" val="{&quot;height&quot;:567.4,&quot;left&quot;:35.8,&quot;top&quot;:41.15,&quot;width&quot;:522.8}"/>
</p:tagLst>
</file>

<file path=ppt/tags/tag34.xml><?xml version="1.0" encoding="utf-8"?>
<p:tagLst xmlns:p="http://schemas.openxmlformats.org/presentationml/2006/main">
  <p:tag name="KSO_WM_DIAGRAM_VIRTUALLY_FRAME" val="{&quot;height&quot;:567.4,&quot;left&quot;:35.8,&quot;top&quot;:41.15,&quot;width&quot;:522.8}"/>
</p:tagLst>
</file>

<file path=ppt/tags/tag35.xml><?xml version="1.0" encoding="utf-8"?>
<p:tagLst xmlns:p="http://schemas.openxmlformats.org/presentationml/2006/main">
  <p:tag name="resource_record_key" val="{&quot;10&quot;:[20211576,3633025,50039562,50037606,50025632],&quot;12&quot;:[25004055,25001090,25002055,4650997,25003022],&quot;70&quot;:[3323892]}"/>
</p:tagLst>
</file>

<file path=ppt/tags/tag4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5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6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7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8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ags/tag9.xml><?xml version="1.0" encoding="utf-8"?>
<p:tagLst xmlns:p="http://schemas.openxmlformats.org/presentationml/2006/main">
  <p:tag name="KSO_WM_DIAGRAM_VIRTUALLY_FRAME" val="{&quot;height&quot;:436.4194488188976,&quot;left&quot;:34.85,&quot;top&quot;:81.14999999999999,&quot;width&quot;:890.3310236220474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2242</Words>
  <Application>WPS 演示</Application>
  <PresentationFormat>宽屏</PresentationFormat>
  <Paragraphs>259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汉仪舒圆黑简</vt:lpstr>
      <vt:lpstr>Century Gothic</vt:lpstr>
      <vt:lpstr>Calibri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夏梦缘</dc:creator>
  <cp:lastModifiedBy>Elaine</cp:lastModifiedBy>
  <cp:revision>34</cp:revision>
  <dcterms:created xsi:type="dcterms:W3CDTF">2023-08-09T12:44:00Z</dcterms:created>
  <dcterms:modified xsi:type="dcterms:W3CDTF">2025-09-25T02:32:21Z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0FFB374EF87741258E9EC42A4DEF22FC_13</vt:lpwstr>
  </property>
</Properties>
</file>