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61" r:id="rId3"/>
    <p:sldId id="259" r:id="rId4"/>
    <p:sldId id="258" r:id="rId5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5D6"/>
    <a:srgbClr val="D6F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828" y="184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D2DAD-0D81-4F21-BC82-2F8E6B28A0D7}" type="datetimeFigureOut">
              <a:rPr lang="zh-CN" altLang="en-US" smtClean="0"/>
              <a:t>2023/09/05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6D679-B754-49E8-8D88-482004AF14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99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2682" y="9378595"/>
            <a:ext cx="347662" cy="527403"/>
          </a:xfrm>
          <a:prstGeom prst="rect">
            <a:avLst/>
          </a:prstGeom>
        </p:spPr>
        <p:txBody>
          <a:bodyPr/>
          <a:lstStyle/>
          <a:p>
            <a:fld id="{ADB7C018-4065-4A82-A1FE-2B090E48A0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71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0500" y="6306930"/>
            <a:ext cx="65214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2682" y="9378595"/>
            <a:ext cx="347662" cy="527403"/>
          </a:xfrm>
          <a:prstGeom prst="rect">
            <a:avLst/>
          </a:prstGeom>
        </p:spPr>
        <p:txBody>
          <a:bodyPr/>
          <a:lstStyle/>
          <a:p>
            <a:fld id="{ADB7C018-4065-4A82-A1FE-2B090E48A0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36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0500" y="6306930"/>
            <a:ext cx="65214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2682" y="9378595"/>
            <a:ext cx="347662" cy="527403"/>
          </a:xfrm>
          <a:prstGeom prst="rect">
            <a:avLst/>
          </a:prstGeom>
        </p:spPr>
        <p:txBody>
          <a:bodyPr/>
          <a:lstStyle/>
          <a:p>
            <a:fld id="{ADB7C018-4065-4A82-A1FE-2B090E48A0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0500" y="6306930"/>
            <a:ext cx="65214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2682" y="9378595"/>
            <a:ext cx="347662" cy="527403"/>
          </a:xfrm>
          <a:prstGeom prst="rect">
            <a:avLst/>
          </a:prstGeom>
        </p:spPr>
        <p:txBody>
          <a:bodyPr/>
          <a:lstStyle/>
          <a:p>
            <a:fld id="{ADB7C018-4065-4A82-A1FE-2B090E48A0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40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0500" y="6306930"/>
            <a:ext cx="65214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2682" y="9378595"/>
            <a:ext cx="347662" cy="527403"/>
          </a:xfrm>
          <a:prstGeom prst="rect">
            <a:avLst/>
          </a:prstGeom>
        </p:spPr>
        <p:txBody>
          <a:bodyPr/>
          <a:lstStyle/>
          <a:p>
            <a:fld id="{ADB7C018-4065-4A82-A1FE-2B090E48A0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7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70500" y="6306930"/>
            <a:ext cx="65214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12682" y="9378595"/>
            <a:ext cx="347662" cy="527403"/>
          </a:xfrm>
          <a:prstGeom prst="rect">
            <a:avLst/>
          </a:prstGeom>
        </p:spPr>
        <p:txBody>
          <a:bodyPr/>
          <a:lstStyle/>
          <a:p>
            <a:fld id="{ADB7C018-4065-4A82-A1FE-2B090E48A0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6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70500" y="6306930"/>
            <a:ext cx="65214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12682" y="9378595"/>
            <a:ext cx="347662" cy="527403"/>
          </a:xfrm>
          <a:prstGeom prst="rect">
            <a:avLst/>
          </a:prstGeom>
        </p:spPr>
        <p:txBody>
          <a:bodyPr/>
          <a:lstStyle/>
          <a:p>
            <a:fld id="{ADB7C018-4065-4A82-A1FE-2B090E48A0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83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70500" y="6306930"/>
            <a:ext cx="65214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12682" y="9378595"/>
            <a:ext cx="347662" cy="527403"/>
          </a:xfrm>
          <a:prstGeom prst="rect">
            <a:avLst/>
          </a:prstGeom>
        </p:spPr>
        <p:txBody>
          <a:bodyPr/>
          <a:lstStyle/>
          <a:p>
            <a:fld id="{ADB7C018-4065-4A82-A1FE-2B090E48A0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13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70500" y="6306930"/>
            <a:ext cx="65214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2682" y="9378595"/>
            <a:ext cx="347662" cy="527403"/>
          </a:xfrm>
          <a:prstGeom prst="rect">
            <a:avLst/>
          </a:prstGeom>
        </p:spPr>
        <p:txBody>
          <a:bodyPr/>
          <a:lstStyle/>
          <a:p>
            <a:fld id="{ADB7C018-4065-4A82-A1FE-2B090E48A0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6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70500" y="6306930"/>
            <a:ext cx="65214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12682" y="9378595"/>
            <a:ext cx="347662" cy="527403"/>
          </a:xfrm>
          <a:prstGeom prst="rect">
            <a:avLst/>
          </a:prstGeom>
        </p:spPr>
        <p:txBody>
          <a:bodyPr/>
          <a:lstStyle/>
          <a:p>
            <a:fld id="{ADB7C018-4065-4A82-A1FE-2B090E48A0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79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70500" y="6306930"/>
            <a:ext cx="6521450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12682" y="9378595"/>
            <a:ext cx="347662" cy="527403"/>
          </a:xfrm>
          <a:prstGeom prst="rect">
            <a:avLst/>
          </a:prstGeom>
        </p:spPr>
        <p:txBody>
          <a:bodyPr/>
          <a:lstStyle/>
          <a:p>
            <a:fld id="{ADB7C018-4065-4A82-A1FE-2B090E48A0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37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4891E25-EFB9-F05A-D509-049A6719E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134"/>
          <a:stretch/>
        </p:blipFill>
        <p:spPr>
          <a:xfrm rot="5400000">
            <a:off x="-1631895" y="1345946"/>
            <a:ext cx="10121789" cy="68580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65D97797-9483-DE29-7575-FC3518CC526C}"/>
              </a:ext>
            </a:extLst>
          </p:cNvPr>
          <p:cNvCxnSpPr/>
          <p:nvPr userDrawn="1"/>
        </p:nvCxnSpPr>
        <p:spPr>
          <a:xfrm>
            <a:off x="320675" y="9482838"/>
            <a:ext cx="62166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8AB4AE10-3262-3C3F-1787-34D16F0B23C9}"/>
              </a:ext>
            </a:extLst>
          </p:cNvPr>
          <p:cNvCxnSpPr/>
          <p:nvPr userDrawn="1"/>
        </p:nvCxnSpPr>
        <p:spPr>
          <a:xfrm>
            <a:off x="304800" y="698383"/>
            <a:ext cx="62166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5304343-75CC-1A7C-73C4-086C6C88B9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0"/>
            <a:ext cx="946496" cy="69221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DD48CAB0-F866-CB56-B242-79129B4B657B}"/>
              </a:ext>
            </a:extLst>
          </p:cNvPr>
          <p:cNvSpPr txBox="1"/>
          <p:nvPr userDrawn="1"/>
        </p:nvSpPr>
        <p:spPr>
          <a:xfrm>
            <a:off x="320675" y="9528063"/>
            <a:ext cx="6216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00" dirty="0">
                <a:solidFill>
                  <a:srgbClr val="00000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集团地址： 浙江省杭州市滨江区滨安路 </a:t>
            </a:r>
            <a:r>
              <a:rPr lang="en-US" altLang="zh-CN" sz="700" dirty="0">
                <a:solidFill>
                  <a:srgbClr val="00000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1335 </a:t>
            </a:r>
            <a:r>
              <a:rPr lang="zh-CN" altLang="en-US" sz="700" dirty="0">
                <a:solidFill>
                  <a:srgbClr val="00000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   集团招聘官网： </a:t>
            </a:r>
            <a:r>
              <a:rPr lang="en-US" altLang="zh-CN" sz="700" dirty="0">
                <a:solidFill>
                  <a:srgbClr val="00000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chint.com/recruitment  </a:t>
            </a:r>
            <a:r>
              <a:rPr lang="zh-CN" altLang="en-US" sz="700" dirty="0">
                <a:solidFill>
                  <a:srgbClr val="00000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集团邮箱： </a:t>
            </a:r>
            <a:r>
              <a:rPr lang="en-US" altLang="zh-CN" sz="700" dirty="0">
                <a:solidFill>
                  <a:srgbClr val="00000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ztjtzp@chint.com</a:t>
            </a:r>
            <a:r>
              <a:rPr lang="zh-CN" altLang="en-US" sz="7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/>
            </a:r>
            <a:br>
              <a:rPr lang="zh-CN" altLang="en-US" sz="7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endParaRPr lang="zh-CN" altLang="en-US" sz="7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7D2E199E-3F0F-74C1-8812-01449249F916}"/>
              </a:ext>
            </a:extLst>
          </p:cNvPr>
          <p:cNvSpPr txBox="1"/>
          <p:nvPr userDrawn="1"/>
        </p:nvSpPr>
        <p:spPr>
          <a:xfrm>
            <a:off x="1066617" y="503653"/>
            <a:ext cx="58443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00" spc="600" dirty="0">
                <a:solidFill>
                  <a:srgbClr val="00000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正泰集团「未来“碳”索家」计划</a:t>
            </a:r>
            <a:r>
              <a:rPr lang="en-US" altLang="zh-CN" sz="700" spc="600" dirty="0">
                <a:solidFill>
                  <a:srgbClr val="00000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sz="700" spc="600" dirty="0">
                <a:solidFill>
                  <a:srgbClr val="00000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正有所为，泰有未来</a:t>
            </a:r>
          </a:p>
        </p:txBody>
      </p:sp>
    </p:spTree>
    <p:extLst>
      <p:ext uri="{BB962C8B-B14F-4D97-AF65-F5344CB8AC3E}">
        <p14:creationId xmlns:p14="http://schemas.microsoft.com/office/powerpoint/2010/main" val="270891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7">
            <a:extLst>
              <a:ext uri="{FF2B5EF4-FFF2-40B4-BE49-F238E27FC236}">
                <a16:creationId xmlns="" xmlns:a16="http://schemas.microsoft.com/office/drawing/2014/main" id="{A52C7F94-0662-2B16-BB33-2066ED70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4450" y="9475115"/>
            <a:ext cx="252254" cy="240385"/>
          </a:xfrm>
        </p:spPr>
        <p:txBody>
          <a:bodyPr/>
          <a:lstStyle/>
          <a:p>
            <a:fld id="{ADB7C018-4065-4A82-A1FE-2B090E48A04B}" type="slidenum">
              <a:rPr lang="zh-CN" altLang="en-US" sz="11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fld>
            <a:endParaRPr lang="zh-CN" altLang="en-US" sz="11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45605AC5-9427-95FD-14C6-D1CEB684565A}"/>
              </a:ext>
            </a:extLst>
          </p:cNvPr>
          <p:cNvSpPr txBox="1"/>
          <p:nvPr/>
        </p:nvSpPr>
        <p:spPr>
          <a:xfrm>
            <a:off x="352458" y="1685661"/>
            <a:ext cx="6153082" cy="4706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正泰集团股份有限公司（以下简称“正泰”）始创于</a:t>
            </a:r>
            <a:r>
              <a:rPr lang="en-US" altLang="zh-CN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1984</a:t>
            </a:r>
            <a:r>
              <a:rPr lang="zh-CN" altLang="en-US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年，是全球知名的智慧能源系统解决方案提供商。创立</a:t>
            </a:r>
            <a:r>
              <a:rPr lang="en-US" altLang="zh-CN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39</a:t>
            </a:r>
            <a:r>
              <a:rPr lang="zh-CN" altLang="en-US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年来，正泰始终聚精会神干实业、一门心思创品牌，深入践行“产业化、科技化、国际化、数字化、平台化”战略举措，形成了“绿色能源、智能电气、智慧低碳”三大板块和“正泰国际、科创孵化”两大平台，业务遍及</a:t>
            </a:r>
            <a:r>
              <a:rPr lang="en-US" altLang="zh-CN" sz="1400" b="1" kern="0" dirty="0">
                <a:solidFill>
                  <a:srgbClr val="00B0F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140</a:t>
            </a:r>
            <a:r>
              <a:rPr lang="zh-CN" altLang="en-US" sz="1400" b="1" kern="0" dirty="0">
                <a:solidFill>
                  <a:srgbClr val="00B0F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多个</a:t>
            </a:r>
            <a:r>
              <a:rPr lang="zh-CN" altLang="en-US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国家和地区，全球员工</a:t>
            </a:r>
            <a:r>
              <a:rPr lang="en-US" altLang="zh-CN" sz="1400" b="1" kern="0" dirty="0">
                <a:solidFill>
                  <a:srgbClr val="00B0F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1400" b="1" kern="0" dirty="0">
                <a:solidFill>
                  <a:srgbClr val="00B0F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万余名</a:t>
            </a:r>
            <a:r>
              <a:rPr lang="zh-CN" altLang="en-US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2022</a:t>
            </a:r>
            <a:r>
              <a:rPr lang="zh-CN" altLang="en-US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年集团营业收入</a:t>
            </a:r>
            <a:r>
              <a:rPr lang="en-US" altLang="zh-CN" sz="1400" b="1" kern="0" dirty="0">
                <a:solidFill>
                  <a:srgbClr val="00B0F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1237</a:t>
            </a:r>
            <a:r>
              <a:rPr lang="zh-CN" altLang="en-US" sz="1400" b="1" kern="0" dirty="0">
                <a:solidFill>
                  <a:srgbClr val="00B0F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亿元</a:t>
            </a:r>
            <a:r>
              <a:rPr lang="zh-CN" altLang="en-US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，连续二十余年上榜中国企业 </a:t>
            </a:r>
            <a:r>
              <a:rPr lang="en-US" altLang="zh-CN" sz="1400" b="1" kern="0" dirty="0">
                <a:solidFill>
                  <a:srgbClr val="00B0F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500</a:t>
            </a:r>
            <a:r>
              <a:rPr lang="zh-CN" altLang="en-US" sz="1400" b="1" kern="0" dirty="0">
                <a:solidFill>
                  <a:srgbClr val="00B0F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强</a:t>
            </a:r>
            <a:r>
              <a:rPr lang="zh-CN" altLang="en-US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。</a:t>
            </a:r>
          </a:p>
          <a:p>
            <a:pPr indent="3048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正泰坚持实业发展、创新驱动理念不动摇。全面提升经营能力水平，促进和推动集团产业做强做优做大。公司拥有以正泰集团研究院为核心的</a:t>
            </a:r>
            <a:r>
              <a:rPr lang="en-US" altLang="zh-CN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24</a:t>
            </a:r>
            <a:r>
              <a:rPr lang="zh-CN" altLang="en-US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个研究院，在北美、欧洲、亚太、北非等地区建立</a:t>
            </a:r>
            <a:r>
              <a:rPr lang="en-US" altLang="zh-CN" sz="1400" b="1" kern="0" dirty="0">
                <a:solidFill>
                  <a:srgbClr val="00B0F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1400" b="1" kern="0" dirty="0">
                <a:solidFill>
                  <a:srgbClr val="00B0F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大全球研发中心</a:t>
            </a:r>
            <a:r>
              <a:rPr lang="zh-CN" altLang="en-US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，整合全球创新资源，已形成多元化、开放式研发体系，年均研发投入占销售额</a:t>
            </a:r>
            <a:r>
              <a:rPr lang="en-US" altLang="zh-CN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4%-12%</a:t>
            </a:r>
            <a:r>
              <a:rPr lang="zh-CN" altLang="en-US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。截至目前，累计授权专利</a:t>
            </a:r>
            <a:r>
              <a:rPr lang="en-US" altLang="zh-CN" sz="1400" b="1" kern="0" dirty="0">
                <a:solidFill>
                  <a:srgbClr val="00B0F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8000</a:t>
            </a:r>
            <a:r>
              <a:rPr lang="zh-CN" altLang="en-US" sz="1400" b="1" kern="0" dirty="0">
                <a:solidFill>
                  <a:srgbClr val="00B0F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余项</a:t>
            </a:r>
            <a:r>
              <a:rPr lang="zh-CN" altLang="en-US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，参加</a:t>
            </a:r>
            <a:r>
              <a:rPr lang="en-US" altLang="zh-CN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90</a:t>
            </a:r>
            <a:r>
              <a:rPr lang="zh-CN" altLang="en-US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多个标准化相关组织，累计主导及参与</a:t>
            </a:r>
            <a:r>
              <a:rPr lang="en-US" altLang="zh-CN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400</a:t>
            </a:r>
            <a:r>
              <a:rPr lang="zh-CN" altLang="en-US" sz="1400" kern="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余项国际、国家及行业等标准制修订。先后被认定为国家认定企业技术中心、国家级工业设计中心，荣获国家技术创新示范企业、国家知识产权示范企业、中国产学研合作创新奖等称号。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1ED9C32-7D5C-FADD-73C4-5CACA967A5DE}"/>
              </a:ext>
            </a:extLst>
          </p:cNvPr>
          <p:cNvSpPr txBox="1"/>
          <p:nvPr/>
        </p:nvSpPr>
        <p:spPr>
          <a:xfrm>
            <a:off x="1476212" y="830422"/>
            <a:ext cx="373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正泰集团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届校园招聘简章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8847AF90-A6D1-EFF6-79D0-B52A2C6608A8}"/>
              </a:ext>
            </a:extLst>
          </p:cNvPr>
          <p:cNvSpPr txBox="1"/>
          <p:nvPr/>
        </p:nvSpPr>
        <p:spPr>
          <a:xfrm>
            <a:off x="352458" y="1354045"/>
            <a:ext cx="1617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一、集团简介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02361DAC-8248-18D9-4A7A-DFA0098E3598}"/>
              </a:ext>
            </a:extLst>
          </p:cNvPr>
          <p:cNvSpPr txBox="1"/>
          <p:nvPr/>
        </p:nvSpPr>
        <p:spPr>
          <a:xfrm>
            <a:off x="352458" y="7031854"/>
            <a:ext cx="632453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核心价值观： 以客户为中心， 创新、 协作、 正直、 谦学、 担当</a:t>
            </a:r>
            <a:br>
              <a:rPr lang="zh-CN" altLang="en-US" sz="1400" kern="0" dirty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en-US" sz="1400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企业愿景： 致力于成为全球领先的智慧能源解决方案提供商</a:t>
            </a:r>
            <a:br>
              <a:rPr lang="zh-CN" altLang="en-US" sz="1400" kern="0" dirty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en-US" sz="1400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企业使命： 让电力能源更安全、 绿色、 </a:t>
            </a:r>
            <a:r>
              <a:rPr lang="zh-CN" altLang="en-US" sz="1400" kern="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便捷</a:t>
            </a:r>
            <a:r>
              <a:rPr lang="zh-CN" altLang="en-US" sz="1400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、 高效</a:t>
            </a:r>
            <a:br>
              <a:rPr lang="zh-CN" altLang="en-US" sz="1400" kern="0" dirty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en-US" sz="1400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经营理念： 为客户创造价值， 为员工谋求发展， 为社会承担责任</a:t>
            </a:r>
            <a:br>
              <a:rPr lang="zh-CN" altLang="en-US" sz="1400" kern="0" dirty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en-US" sz="1400" kern="0" dirty="0">
                <a:latin typeface="华文细黑" panose="02010600040101010101" pitchFamily="2" charset="-122"/>
                <a:ea typeface="华文细黑" panose="02010600040101010101" pitchFamily="2" charset="-122"/>
              </a:rPr>
              <a:t>品牌价值： 绿色节能、 持续创新、 可靠全面、 合作共赢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C6E3CBD6-A726-CDDE-B2FF-CC6F82827F88}"/>
              </a:ext>
            </a:extLst>
          </p:cNvPr>
          <p:cNvSpPr txBox="1"/>
          <p:nvPr/>
        </p:nvSpPr>
        <p:spPr>
          <a:xfrm>
            <a:off x="352458" y="6724077"/>
            <a:ext cx="1617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二、企业文化</a:t>
            </a:r>
          </a:p>
        </p:txBody>
      </p:sp>
    </p:spTree>
    <p:extLst>
      <p:ext uri="{BB962C8B-B14F-4D97-AF65-F5344CB8AC3E}">
        <p14:creationId xmlns:p14="http://schemas.microsoft.com/office/powerpoint/2010/main" val="119810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7FBAB629-8F72-D548-B45C-FB59382A2923}"/>
              </a:ext>
            </a:extLst>
          </p:cNvPr>
          <p:cNvSpPr txBox="1"/>
          <p:nvPr/>
        </p:nvSpPr>
        <p:spPr>
          <a:xfrm>
            <a:off x="251696" y="6356401"/>
            <a:ext cx="639500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、招聘对象：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正泰集团计划招聘全国及海外 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2024 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届本科、 硕士、 博士应届毕业生共计 </a:t>
            </a:r>
            <a:r>
              <a:rPr lang="en-US" altLang="zh-CN" sz="1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3060</a:t>
            </a:r>
            <a:r>
              <a:rPr lang="zh-CN" altLang="en-US" sz="1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人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，具体需求详见下表（正泰集团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24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届校招需求岗位分布）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、工作地点：</a:t>
            </a:r>
          </a:p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40+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城市</a:t>
            </a: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&amp;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国家开放投递</a:t>
            </a:r>
            <a:endParaRPr lang="en-US" altLang="zh-CN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集团产业主要集中在杭州、 温州、 上海</a:t>
            </a:r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、 嘉兴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等</a:t>
            </a:r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（具体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岗位工作地址通过网申二维码方可查询）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18B4917-1A82-1151-0457-6E75984B671B}"/>
              </a:ext>
            </a:extLst>
          </p:cNvPr>
          <p:cNvSpPr txBox="1"/>
          <p:nvPr/>
        </p:nvSpPr>
        <p:spPr>
          <a:xfrm>
            <a:off x="292098" y="1195999"/>
            <a:ext cx="648192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、流程：</a:t>
            </a:r>
            <a:b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①简历收集 </a:t>
            </a: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②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简历筛选  </a:t>
            </a: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③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面试 ④</a:t>
            </a: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测评</a:t>
            </a:r>
            <a:r>
              <a:rPr lang="en-US" altLang="zh-CN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笔试 </a:t>
            </a:r>
            <a:r>
              <a:rPr lang="zh-CN" altLang="en-US" sz="1400" dirty="0" smtClean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⑤</a:t>
            </a:r>
            <a:r>
              <a:rPr lang="zh-CN" altLang="en-US" sz="14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签约（笔试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测评视岗位特性安排）</a:t>
            </a:r>
            <a:b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en-US" altLang="zh-CN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14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、投递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b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通过校招网申平台、正泰集团官网、正泰集团招聘微信公众号、内推等方式均可投递</a:t>
            </a:r>
            <a:b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en-US" altLang="zh-CN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r>
              <a:rPr lang="zh-CN" altLang="en-US" sz="14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、校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招动态：</a:t>
            </a:r>
            <a:b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en-US" sz="1400" b="0" i="0" dirty="0">
                <a:solidFill>
                  <a:srgbClr val="000008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关注正泰集团招聘微信公众号、视频号等官方自媒体账号</a:t>
            </a:r>
            <a:r>
              <a:rPr lang="zh-CN" altLang="en-US" sz="1400" b="0" i="0" dirty="0" smtClean="0">
                <a:solidFill>
                  <a:srgbClr val="000008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，了解</a:t>
            </a:r>
            <a:r>
              <a:rPr lang="zh-CN" altLang="en-US" sz="1400" b="0" i="0" dirty="0">
                <a:solidFill>
                  <a:srgbClr val="000008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校</a:t>
            </a:r>
            <a:r>
              <a:rPr lang="en-US" altLang="zh-CN" sz="1400" b="0" i="0" dirty="0">
                <a:solidFill>
                  <a:srgbClr val="000008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400" b="0" i="0" dirty="0">
                <a:solidFill>
                  <a:srgbClr val="000008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社招动态、集团</a:t>
            </a:r>
            <a:r>
              <a:rPr lang="en-US" altLang="zh-CN" sz="1400" b="0" i="0" dirty="0">
                <a:solidFill>
                  <a:srgbClr val="000008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400" b="0" i="0" dirty="0">
                <a:solidFill>
                  <a:srgbClr val="000008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产业资讯、产品解决方案等</a:t>
            </a:r>
            <a:br>
              <a:rPr lang="zh-CN" altLang="en-US" sz="1400" b="0" i="0" dirty="0">
                <a:solidFill>
                  <a:srgbClr val="000008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en-US" altLang="zh-CN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r>
              <a:rPr lang="zh-CN" altLang="en-US" sz="14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、宣讲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双选会：</a:t>
            </a:r>
            <a:b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en-US" altLang="zh-CN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9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-</a:t>
            </a:r>
            <a:r>
              <a:rPr lang="en-US" altLang="zh-CN" sz="14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11</a:t>
            </a:r>
            <a:r>
              <a:rPr lang="zh-CN" altLang="en-US" sz="14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集团和各产业将组织各类宣讲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双选会，以及人才集市及青年论坛等特色活动，行程安排将通过正泰集团自媒体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高校校招官网等渠道公布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</a:p>
        </p:txBody>
      </p:sp>
      <p:sp>
        <p:nvSpPr>
          <p:cNvPr id="13" name="灯片编号占位符 7">
            <a:extLst>
              <a:ext uri="{FF2B5EF4-FFF2-40B4-BE49-F238E27FC236}">
                <a16:creationId xmlns="" xmlns:a16="http://schemas.microsoft.com/office/drawing/2014/main" id="{A52C7F94-0662-2B16-BB33-2066ED70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4450" y="9475115"/>
            <a:ext cx="252254" cy="240385"/>
          </a:xfrm>
        </p:spPr>
        <p:txBody>
          <a:bodyPr/>
          <a:lstStyle/>
          <a:p>
            <a:fld id="{ADB7C018-4065-4A82-A1FE-2B090E48A04B}" type="slidenum">
              <a:rPr lang="zh-CN" altLang="en-US" sz="11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fld>
            <a:endParaRPr lang="zh-CN" altLang="en-US" sz="11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6FBB9D93-E72E-D062-5C6B-A3D5155C3753}"/>
              </a:ext>
            </a:extLst>
          </p:cNvPr>
          <p:cNvSpPr txBox="1"/>
          <p:nvPr/>
        </p:nvSpPr>
        <p:spPr>
          <a:xfrm>
            <a:off x="292098" y="922182"/>
            <a:ext cx="1617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三、招聘安排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49F6A22-AD53-D9AE-E26F-FBE26C9AAB71}"/>
              </a:ext>
            </a:extLst>
          </p:cNvPr>
          <p:cNvSpPr txBox="1"/>
          <p:nvPr/>
        </p:nvSpPr>
        <p:spPr>
          <a:xfrm>
            <a:off x="246774" y="6048624"/>
            <a:ext cx="1617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四、招聘计划</a:t>
            </a:r>
          </a:p>
        </p:txBody>
      </p:sp>
    </p:spTree>
    <p:extLst>
      <p:ext uri="{BB962C8B-B14F-4D97-AF65-F5344CB8AC3E}">
        <p14:creationId xmlns:p14="http://schemas.microsoft.com/office/powerpoint/2010/main" val="267594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="" xmlns:a16="http://schemas.microsoft.com/office/drawing/2014/main" id="{DAF0618B-716D-1988-35A6-2061A4033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83468"/>
              </p:ext>
            </p:extLst>
          </p:nvPr>
        </p:nvGraphicFramePr>
        <p:xfrm>
          <a:off x="243000" y="1257299"/>
          <a:ext cx="6372000" cy="8173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3085293676"/>
                    </a:ext>
                  </a:extLst>
                </a:gridCol>
                <a:gridCol w="2268000">
                  <a:extLst>
                    <a:ext uri="{9D8B030D-6E8A-4147-A177-3AD203B41FA5}">
                      <a16:colId xmlns="" xmlns:a16="http://schemas.microsoft.com/office/drawing/2014/main" val="3156721921"/>
                    </a:ext>
                  </a:extLst>
                </a:gridCol>
                <a:gridCol w="2160000">
                  <a:extLst>
                    <a:ext uri="{9D8B030D-6E8A-4147-A177-3AD203B41FA5}">
                      <a16:colId xmlns="" xmlns:a16="http://schemas.microsoft.com/office/drawing/2014/main" val="4019470565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2099779394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3654447449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3342837888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710405252"/>
                    </a:ext>
                  </a:extLst>
                </a:gridCol>
              </a:tblGrid>
              <a:tr h="2871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岗位类别 </a:t>
                      </a:r>
                      <a:endParaRPr lang="zh-CN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职位 </a:t>
                      </a:r>
                      <a:endParaRPr lang="zh-CN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专业 </a:t>
                      </a:r>
                      <a:endParaRPr lang="zh-CN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本科</a:t>
                      </a:r>
                      <a:endParaRPr lang="zh-CN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硕士</a:t>
                      </a:r>
                      <a:endParaRPr lang="zh-CN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博士</a:t>
                      </a:r>
                      <a:endParaRPr lang="zh-CN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合计</a:t>
                      </a:r>
                      <a:endParaRPr lang="zh-CN" alt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515800"/>
                  </a:ext>
                </a:extLst>
              </a:tr>
              <a:tr h="66318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经营管理类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管理培训生、基地管理、企业管理、经营管理、内控管理等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工商管理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人力资源管理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企业管理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心理学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法学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汉语言文学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新闻学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经济管理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哲学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理工类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法学等相关专业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17316401"/>
                  </a:ext>
                </a:extLst>
              </a:tr>
              <a:tr h="198956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专业职能类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人力资源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行政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商务接待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秘书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审计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工程档案管理风险管理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投资并购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知识产权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运营管控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国内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涉外法务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预算分析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会计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资金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资产管理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质量安全管理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实验室工程师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理化测试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体系工程师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项目开发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服商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CQS 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/SQE/CQE/PQE</a:t>
                      </a:r>
                      <a:b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环境管理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能源管理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/EHS 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管理等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工商管理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人力资源管理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企业管理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心理学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法学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汉语言文学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新闻学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经济管理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哲学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通讯类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计算机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数学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会计学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财务管理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经济学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金融法律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质量类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安全工程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环境工程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国际贸易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语言类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工业工程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能源动力类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电子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机械工程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化学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机械设计制造及其自动化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物理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机电一体化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电气工程及其自动化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材料成型及控制工程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经济学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管理类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高分子材料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计算机类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半导体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微电子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材料科学与工程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光伏材料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IE 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工程等相关专业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121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7806984"/>
                  </a:ext>
                </a:extLst>
              </a:tr>
              <a:tr h="23388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技术研发类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光伏系统工程师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电池研发工程师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电气工程师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工程项目管理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工程造价与预决算工程师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土建工程师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仿真工程师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暖通工程师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气化工程师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产品工程师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水处理工程师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硬件工程师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嵌入式工程师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热仿真工程师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通信工程师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材料工程师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工程技术工程师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结构工程师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研发工程师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动力工程师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计划高级排程师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软件开发（ 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Linux C/C++/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算法及人工智能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Android/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嵌入式） 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平台开发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数据分析师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系统及通讯开发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信息安全工程师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系统实施工程师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系统开发工程师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数据库管理工程师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web 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后端开发工程师等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清洁能源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光伏材料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电气工程及其自动化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高电压与绝缘技术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机电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电力系统与集控运行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通信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计算机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环境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工程造价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制冷及低温工程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动力工程及工程热物理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电子信息工程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机械制造及其自动化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材料化学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工业工程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工程项目管理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土木工程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材料成型与控制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建筑学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计算机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通信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电力电子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电子信息科学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电测量仪表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统计学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管理类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财会类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信息系统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数学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自动化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软件工程等相关专业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1280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524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1863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96326057"/>
                  </a:ext>
                </a:extLst>
              </a:tr>
              <a:tr h="116057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生产服务类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生产管理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设备管理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设备制造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制造工艺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设备智能化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信息化数据分析管理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SMT 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设备技术员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/PCBA 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测试技术员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制造云管理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/IE 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车间主管等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光伏材料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机械设计制造及其自动化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工业工程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电气工程及其自动化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机械工程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高分子材料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材料成型及控制工程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测控技术与仪器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电子信息科学与技术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机电一体化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模具设计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高分子化学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数学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半导体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微电子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光学工程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材料科学与工程等相关专业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323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385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1791184"/>
                  </a:ext>
                </a:extLst>
              </a:tr>
              <a:tr h="66318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市场营销类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国内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国外销售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销售支持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运营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渠道销售</a:t>
                      </a:r>
                      <a:b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大客户销售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项目管理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产品经理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市场推广</a:t>
                      </a:r>
                      <a:b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市场分析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商务支持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营销策划等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电气类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市场营销类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品牌策划类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工商管理类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小语种等外语类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平面设计类等相关专业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348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191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539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16616401"/>
                  </a:ext>
                </a:extLst>
              </a:tr>
              <a:tr h="7239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供应链类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物控管理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物流规划工程师</a:t>
                      </a:r>
                      <a:b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采购与物流管理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订单管理</a:t>
                      </a:r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市场计划等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机械设计制造及其自动化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电气自动化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财务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统计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经济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采购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机电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物理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工商管理类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物流供应链管理类</a:t>
                      </a:r>
                      <a:b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</a:b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理工科类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企业管理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/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工业工程等相关专业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2665523"/>
                  </a:ext>
                </a:extLst>
              </a:tr>
              <a:tr h="260174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800" b="1" u="none" strike="noStrike" dirty="0"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总计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889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3060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13147258"/>
                  </a:ext>
                </a:extLst>
              </a:tr>
            </a:tbl>
          </a:graphicData>
        </a:graphic>
      </p:graphicFrame>
      <p:sp>
        <p:nvSpPr>
          <p:cNvPr id="7" name="灯片编号占位符 7">
            <a:extLst>
              <a:ext uri="{FF2B5EF4-FFF2-40B4-BE49-F238E27FC236}">
                <a16:creationId xmlns="" xmlns:a16="http://schemas.microsoft.com/office/drawing/2014/main" id="{85C2C415-D4A5-4E81-A5FA-C286F0B7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4450" y="9475115"/>
            <a:ext cx="252254" cy="240385"/>
          </a:xfrm>
        </p:spPr>
        <p:txBody>
          <a:bodyPr/>
          <a:lstStyle/>
          <a:p>
            <a:fld id="{ADB7C018-4065-4A82-A1FE-2B090E48A04B}" type="slidenum">
              <a:rPr lang="zh-CN" altLang="en-US" sz="11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fld>
            <a:endParaRPr lang="zh-CN" altLang="en-US" sz="11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0586378-2758-E264-FEE8-4E6C7752AF06}"/>
              </a:ext>
            </a:extLst>
          </p:cNvPr>
          <p:cNvSpPr txBox="1"/>
          <p:nvPr/>
        </p:nvSpPr>
        <p:spPr>
          <a:xfrm>
            <a:off x="128700" y="884947"/>
            <a:ext cx="2788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正泰集团</a:t>
            </a:r>
            <a:r>
              <a:rPr lang="en-US" altLang="zh-CN" sz="1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24</a:t>
            </a:r>
            <a:r>
              <a:rPr lang="zh-CN" altLang="en-US" sz="1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届校招需求岗位分布</a:t>
            </a:r>
          </a:p>
        </p:txBody>
      </p:sp>
    </p:spTree>
    <p:extLst>
      <p:ext uri="{BB962C8B-B14F-4D97-AF65-F5344CB8AC3E}">
        <p14:creationId xmlns:p14="http://schemas.microsoft.com/office/powerpoint/2010/main" val="223462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7">
            <a:extLst>
              <a:ext uri="{FF2B5EF4-FFF2-40B4-BE49-F238E27FC236}">
                <a16:creationId xmlns="" xmlns:a16="http://schemas.microsoft.com/office/drawing/2014/main" id="{0F0648BB-86E3-BD4E-D350-BEA4B537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4450" y="9475115"/>
            <a:ext cx="252254" cy="240385"/>
          </a:xfrm>
        </p:spPr>
        <p:txBody>
          <a:bodyPr/>
          <a:lstStyle/>
          <a:p>
            <a:fld id="{ADB7C018-4065-4A82-A1FE-2B090E48A04B}" type="slidenum">
              <a:rPr lang="zh-CN" altLang="en-US" sz="11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fld>
            <a:endParaRPr lang="zh-CN" altLang="en-US" sz="11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BC609D6E-E5E4-E0E0-9CD1-743EF6738318}"/>
              </a:ext>
            </a:extLst>
          </p:cNvPr>
          <p:cNvSpPr txBox="1"/>
          <p:nvPr/>
        </p:nvSpPr>
        <p:spPr>
          <a:xfrm>
            <a:off x="238158" y="1131263"/>
            <a:ext cx="2219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五、加入正泰你将获得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B4DD3C4-F81A-7F8A-7709-855F8C9A31F2}"/>
              </a:ext>
            </a:extLst>
          </p:cNvPr>
          <p:cNvSpPr txBox="1"/>
          <p:nvPr/>
        </p:nvSpPr>
        <p:spPr>
          <a:xfrm>
            <a:off x="238157" y="6836783"/>
            <a:ext cx="2219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六、简历投递及联系方式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07A509A-13C9-542D-3784-D78C7B7750D8}"/>
              </a:ext>
            </a:extLst>
          </p:cNvPr>
          <p:cNvSpPr txBox="1"/>
          <p:nvPr/>
        </p:nvSpPr>
        <p:spPr>
          <a:xfrm>
            <a:off x="238158" y="1439040"/>
            <a:ext cx="6156292" cy="5139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100" b="1" i="0" dirty="0">
                <a:solidFill>
                  <a:srgbClr val="00B0F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全方位培养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/>
            </a:r>
            <a:b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正泰集团全产业链优势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，为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您提供多维度培养平台和机会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。通过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“继任者计划”建立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人才梯队， 根据不同职类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层级的岗位要求及发展路径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，设置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了以专业技能为纵向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，以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管理技能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知识提升等为横向的矩阵培训模式，通过对管理与专业团队的培养，有效推进了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“人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与岗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全与专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青与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壮</a:t>
            </a:r>
            <a:r>
              <a:rPr lang="zh-CN" altLang="en-US" sz="1100" dirty="0" smtClean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”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的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人才培养策略。</a:t>
            </a:r>
            <a:endParaRPr lang="en-US" altLang="zh-CN" sz="1100" b="0" i="0" dirty="0">
              <a:solidFill>
                <a:srgbClr val="000000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100" b="1" i="0" dirty="0">
                <a:solidFill>
                  <a:srgbClr val="00B0F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全职生涯发展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/>
            </a:r>
            <a:b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正泰集团建立了管理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专业技术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营销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支持服务和一线等 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5 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大职系 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32 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个职类的职业发展体系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，通过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公平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公正的竞争和考核机制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，大胆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启用优秀人才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，采用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轮岗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换岗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晋升等多种方式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，充分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挖掘员工潜能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，合理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调配人才资源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，不拘一格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使用人才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，培养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了一大批综合素质过硬的优秀管理者。</a:t>
            </a:r>
            <a:endParaRPr lang="en-US" altLang="zh-CN" sz="1100" b="0" i="0" dirty="0">
              <a:solidFill>
                <a:srgbClr val="000000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100" b="1" i="0" dirty="0">
                <a:solidFill>
                  <a:srgbClr val="00B0F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全面薪酬激励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/>
            </a:r>
            <a:b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正泰集团以能力和业绩为导向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，建立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了具有竞争力的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“薪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酬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福利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股权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期权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”等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多元化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宽带长效激励体系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，以及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员工工资正常增长和晋升的长效机制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，员工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能够充分享受企业发展成果。 与此同时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，公司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提供了有针对性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个性化的支持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，提高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人才队伍对公司的满意度和忠诚度。</a:t>
            </a:r>
            <a:endParaRPr lang="en-US" altLang="zh-CN" sz="1100" b="0" i="0" dirty="0">
              <a:solidFill>
                <a:srgbClr val="000000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100" b="1" i="0" dirty="0">
                <a:solidFill>
                  <a:srgbClr val="00B0F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人性化关怀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/>
            </a:r>
            <a:b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正泰集团一直以来着力培育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“引得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进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留得住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”的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人文环境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，持续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改善员工的文化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生活与娱乐环境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，建立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了正泰职工之家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，通过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培育五大社团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搭建六大平台和打造七大活动品牌的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“五六七” 计划，丰富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了员工业余生活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。公司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建立了完善的党委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团委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工会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妇联等组织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，帮助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员工解决实际问题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，保障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了员工权益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，同时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还建立了员工爱心基金会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员工困难应急救助机制</a:t>
            </a:r>
            <a:r>
              <a:rPr lang="en-US" altLang="zh-CN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心理健康热线等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，关爱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员工身心健康</a:t>
            </a:r>
            <a:r>
              <a:rPr lang="zh-CN" altLang="en-US" sz="1100" b="0" i="0" dirty="0" smtClean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，不断</a:t>
            </a:r>
            <a:r>
              <a:rPr lang="zh-CN" altLang="en-US" sz="1100" b="0" i="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提高员工的生活与工作质量</a:t>
            </a:r>
            <a:r>
              <a:rPr lang="zh-CN" altLang="en-US" sz="11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1100" b="0" i="0" dirty="0">
              <a:solidFill>
                <a:srgbClr val="000000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B2CF156D-4569-4775-D41D-842DE419C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22" y="7269117"/>
            <a:ext cx="1516687" cy="151668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DAEB86C2-7914-2DA1-D3EE-52AC46CF14A7}"/>
              </a:ext>
            </a:extLst>
          </p:cNvPr>
          <p:cNvSpPr txBox="1"/>
          <p:nvPr/>
        </p:nvSpPr>
        <p:spPr>
          <a:xfrm>
            <a:off x="4061235" y="8815719"/>
            <a:ext cx="1241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正泰集团招聘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9EBD31CF-2506-3C52-D786-8C0A09130FD2}"/>
              </a:ext>
            </a:extLst>
          </p:cNvPr>
          <p:cNvSpPr txBox="1"/>
          <p:nvPr/>
        </p:nvSpPr>
        <p:spPr>
          <a:xfrm>
            <a:off x="1078820" y="8832778"/>
            <a:ext cx="1241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简历投递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47DC3BC-D379-EFC4-B4BF-8136CE1F3E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0" y="7269117"/>
            <a:ext cx="1476000" cy="1476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1D3DEE8-A851-E826-0152-672F30C443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49" y="7922972"/>
            <a:ext cx="360000" cy="269893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AA3AEC88-40E0-708B-02BF-3F8DF7B71EA4}"/>
              </a:ext>
            </a:extLst>
          </p:cNvPr>
          <p:cNvSpPr/>
          <p:nvPr/>
        </p:nvSpPr>
        <p:spPr>
          <a:xfrm>
            <a:off x="966164" y="7269117"/>
            <a:ext cx="1516687" cy="1476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="" xmlns:a16="http://schemas.microsoft.com/office/drawing/2014/main" id="{8899C5CD-1168-17CC-6568-989DE86C1AC5}"/>
              </a:ext>
            </a:extLst>
          </p:cNvPr>
          <p:cNvSpPr/>
          <p:nvPr/>
        </p:nvSpPr>
        <p:spPr>
          <a:xfrm>
            <a:off x="3921042" y="7286050"/>
            <a:ext cx="1516687" cy="1476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7551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4584;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5156</TotalTime>
  <Words>618</Words>
  <Application>Microsoft Office PowerPoint</Application>
  <PresentationFormat>A4 纸张(210x297 毫米)</PresentationFormat>
  <Paragraphs>84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郑炯炯</dc:creator>
  <cp:lastModifiedBy>Administrator</cp:lastModifiedBy>
  <cp:revision>28</cp:revision>
  <cp:lastPrinted>2022-08-30T07:23:41Z</cp:lastPrinted>
  <dcterms:created xsi:type="dcterms:W3CDTF">2022-08-30T02:22:58Z</dcterms:created>
  <dcterms:modified xsi:type="dcterms:W3CDTF">2023-09-05T04:55:34Z</dcterms:modified>
</cp:coreProperties>
</file>