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69" r:id="rId3"/>
    <p:sldId id="434" r:id="rId5"/>
    <p:sldId id="589" r:id="rId6"/>
    <p:sldId id="475" r:id="rId7"/>
    <p:sldId id="478" r:id="rId8"/>
    <p:sldId id="474" r:id="rId9"/>
    <p:sldId id="615" r:id="rId10"/>
    <p:sldId id="438" r:id="rId11"/>
    <p:sldId id="437" r:id="rId12"/>
    <p:sldId id="465" r:id="rId13"/>
    <p:sldId id="452" r:id="rId14"/>
    <p:sldId id="439" r:id="rId15"/>
    <p:sldId id="442" r:id="rId16"/>
    <p:sldId id="559" r:id="rId17"/>
    <p:sldId id="542" r:id="rId18"/>
    <p:sldId id="543" r:id="rId19"/>
    <p:sldId id="558" r:id="rId20"/>
    <p:sldId id="591" r:id="rId21"/>
    <p:sldId id="380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015" autoAdjust="0"/>
    <p:restoredTop sz="94660"/>
  </p:normalViewPr>
  <p:slideViewPr>
    <p:cSldViewPr snapToGrid="0">
      <p:cViewPr varScale="1">
        <p:scale>
          <a:sx n="67" d="100"/>
          <a:sy n="67" d="100"/>
        </p:scale>
        <p:origin x="-566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1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6T15:06:36.227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2DF83-6150-48C1-A95A-68C96CD276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F785D-8044-4413-B14F-AA63E3D992F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E14-E570-472B-8340-4D24F82D85A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E14-E570-472B-8340-4D24F82D85A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E14-E570-472B-8340-4D24F82D85A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E14-E570-472B-8340-4D24F82D85A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E14-E570-472B-8340-4D24F82D85A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E14-E570-472B-8340-4D24F82D85A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E14-E570-472B-8340-4D24F82D85A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D0AE14-E570-472B-8340-4D24F82D8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E14-E570-472B-8340-4D24F82D85A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E14-E570-472B-8340-4D24F82D85A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E14-E570-472B-8340-4D24F82D85A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E14-E570-472B-8340-4D24F82D85A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E14-E570-472B-8340-4D24F82D85A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9841-F5DF-4EFB-B1CC-1BF7B479F9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154F-BB61-4603-A2FE-88ED431134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9841-F5DF-4EFB-B1CC-1BF7B479F9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154F-BB61-4603-A2FE-88ED431134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9841-F5DF-4EFB-B1CC-1BF7B479F9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154F-BB61-4603-A2FE-88ED431134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">
        <p:blinds dir="vert"/>
      </p:transition>
    </mc:Choice>
    <mc:Fallback>
      <p:transition spd="slow" advClick="0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9841-F5DF-4EFB-B1CC-1BF7B479F9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154F-BB61-4603-A2FE-88ED431134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9841-F5DF-4EFB-B1CC-1BF7B479F9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154F-BB61-4603-A2FE-88ED431134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9841-F5DF-4EFB-B1CC-1BF7B479F9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154F-BB61-4603-A2FE-88ED431134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9841-F5DF-4EFB-B1CC-1BF7B479F9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154F-BB61-4603-A2FE-88ED431134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9841-F5DF-4EFB-B1CC-1BF7B479F9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154F-BB61-4603-A2FE-88ED431134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9841-F5DF-4EFB-B1CC-1BF7B479F9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154F-BB61-4603-A2FE-88ED431134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9841-F5DF-4EFB-B1CC-1BF7B479F9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154F-BB61-4603-A2FE-88ED431134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9841-F5DF-4EFB-B1CC-1BF7B479F9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154F-BB61-4603-A2FE-88ED431134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89841-F5DF-4EFB-B1CC-1BF7B479F9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6154F-BB61-4603-A2FE-88ED431134E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9.png"/><Relationship Id="rId1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hyperlink" Target="20191212&#22825;&#27941;&#24247;&#27719;&#21307;&#38498;&#24314;&#31569;&#26041;&#26696;&#35774;&#35745;-&#25104;&#21697;.mp4" TargetMode="Externa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1.xml"/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预览图_千图网_编号28507177"/>
          <p:cNvPicPr>
            <a:picLocks noChangeAspect="1"/>
          </p:cNvPicPr>
          <p:nvPr/>
        </p:nvPicPr>
        <p:blipFill>
          <a:blip r:embed="rId1" cstate="print">
            <a:lum contrast="12000"/>
          </a:blip>
          <a:srcRect l="17995"/>
          <a:stretch>
            <a:fillRect/>
          </a:stretch>
        </p:blipFill>
        <p:spPr>
          <a:xfrm flipH="1">
            <a:off x="-14605" y="1905"/>
            <a:ext cx="12235180" cy="6993890"/>
          </a:xfrm>
          <a:prstGeom prst="rect">
            <a:avLst/>
          </a:prstGeom>
        </p:spPr>
      </p:pic>
      <p:pic>
        <p:nvPicPr>
          <p:cNvPr id="18" name="图片 17" descr="未标题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95276" y="-41546"/>
            <a:ext cx="12525375" cy="7051945"/>
          </a:xfrm>
          <a:prstGeom prst="rect">
            <a:avLst/>
          </a:prstGeom>
        </p:spPr>
      </p:pic>
      <p:sp>
        <p:nvSpPr>
          <p:cNvPr id="7" name="六边形 6"/>
          <p:cNvSpPr/>
          <p:nvPr/>
        </p:nvSpPr>
        <p:spPr>
          <a:xfrm rot="16200000">
            <a:off x="-1370965" y="1205232"/>
            <a:ext cx="5208905" cy="4458970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accent1">
                    <a:lumMod val="75000"/>
                  </a:schemeClr>
                </a:solidFill>
              </a:rPr>
              <a:t>    </a:t>
            </a:r>
            <a:endParaRPr lang="en-US" altLang="zh-CN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六边形 16"/>
          <p:cNvSpPr/>
          <p:nvPr/>
        </p:nvSpPr>
        <p:spPr>
          <a:xfrm rot="16200000">
            <a:off x="2146511" y="2071973"/>
            <a:ext cx="4171949" cy="3571306"/>
          </a:xfrm>
          <a:prstGeom prst="hexagon">
            <a:avLst/>
          </a:prstGeom>
          <a:solidFill>
            <a:srgbClr val="305C8A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"/>
              <a:t>    </a:t>
            </a:r>
            <a:endParaRPr lang="en-US" altLang="zh-CN" sz="300"/>
          </a:p>
        </p:txBody>
      </p:sp>
      <p:sp>
        <p:nvSpPr>
          <p:cNvPr id="12" name="文本框 5"/>
          <p:cNvSpPr txBox="1"/>
          <p:nvPr/>
        </p:nvSpPr>
        <p:spPr>
          <a:xfrm>
            <a:off x="189954" y="4097614"/>
            <a:ext cx="4941733" cy="307777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1400" cap="all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introduce of tian </a:t>
            </a:r>
            <a:r>
              <a:rPr lang="en-US" altLang="zh-CN" sz="1400" cap="all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jin</a:t>
            </a:r>
            <a:r>
              <a:rPr lang="en-US" altLang="zh-CN" sz="1400" cap="all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</a:t>
            </a:r>
            <a:r>
              <a:rPr lang="en-US" altLang="zh-CN" sz="1400" cap="all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kang</a:t>
            </a:r>
            <a:r>
              <a:rPr lang="en-US" altLang="zh-CN" sz="1400" cap="all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hui Hospital</a:t>
            </a:r>
            <a:endParaRPr lang="en-US" altLang="zh-CN" sz="1400" cap="all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六边形 12"/>
          <p:cNvSpPr/>
          <p:nvPr/>
        </p:nvSpPr>
        <p:spPr>
          <a:xfrm rot="16200000">
            <a:off x="3016679" y="433153"/>
            <a:ext cx="2630266" cy="2252026"/>
          </a:xfrm>
          <a:prstGeom prst="hexagon">
            <a:avLst/>
          </a:prstGeom>
          <a:solidFill>
            <a:srgbClr val="78B54A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   </a:t>
            </a:r>
            <a:endParaRPr lang="en-US" altLang="zh-CN"/>
          </a:p>
        </p:txBody>
      </p:sp>
      <p:sp>
        <p:nvSpPr>
          <p:cNvPr id="14" name="六边形 13"/>
          <p:cNvSpPr/>
          <p:nvPr/>
        </p:nvSpPr>
        <p:spPr>
          <a:xfrm rot="16200000">
            <a:off x="5023554" y="4270257"/>
            <a:ext cx="2017601" cy="1727508"/>
          </a:xfrm>
          <a:prstGeom prst="hexagon">
            <a:avLst/>
          </a:prstGeom>
          <a:solidFill>
            <a:srgbClr val="F5B62D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   </a:t>
            </a:r>
            <a:endParaRPr lang="en-US" altLang="zh-CN"/>
          </a:p>
        </p:txBody>
      </p:sp>
      <p:sp>
        <p:nvSpPr>
          <p:cNvPr id="10" name="TextBox 9"/>
          <p:cNvSpPr txBox="1"/>
          <p:nvPr/>
        </p:nvSpPr>
        <p:spPr>
          <a:xfrm>
            <a:off x="1183006" y="3267728"/>
            <a:ext cx="7110087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天津康汇医院</a:t>
            </a:r>
            <a:endParaRPr lang="zh-CN" altLang="en-US" sz="48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6" name="图片 15" descr="资源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228" y="1707950"/>
            <a:ext cx="2052320" cy="1316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/>
          <p:cNvCxnSpPr>
            <a:endCxn id="6" idx="4"/>
          </p:cNvCxnSpPr>
          <p:nvPr/>
        </p:nvCxnSpPr>
        <p:spPr>
          <a:xfrm>
            <a:off x="412115" y="-5715"/>
            <a:ext cx="1270" cy="819785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-9525" y="404495"/>
            <a:ext cx="845185" cy="0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75285" y="737870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矢量智能对象 拷贝 2"/>
          <p:cNvPicPr>
            <a:picLocks noChangeAspect="1"/>
          </p:cNvPicPr>
          <p:nvPr/>
        </p:nvPicPr>
        <p:blipFill>
          <a:blip r:embed="rId1" cstate="print"/>
          <a:srcRect l="4735" t="3701" r="84912" b="91252"/>
          <a:stretch>
            <a:fillRect/>
          </a:stretch>
        </p:blipFill>
        <p:spPr>
          <a:xfrm>
            <a:off x="767080" y="223520"/>
            <a:ext cx="1041400" cy="37401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0080000" y="6570000"/>
            <a:ext cx="1744980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80000"/>
              </a:lnSpc>
            </a:pPr>
            <a:r>
              <a:rPr lang="zh-CN" altLang="en-US" dirty="0">
                <a:ln>
                  <a:noFill/>
                </a:ln>
                <a:solidFill>
                  <a:srgbClr val="325B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天津康汇医院</a:t>
            </a:r>
            <a:endParaRPr lang="zh-CN" altLang="en-US" dirty="0">
              <a:ln>
                <a:noFill/>
              </a:ln>
              <a:solidFill>
                <a:srgbClr val="325B8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724660" y="423545"/>
            <a:ext cx="10498455" cy="0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608965" y="654050"/>
            <a:ext cx="42906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 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医疗设施设备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-5715" y="6400165"/>
            <a:ext cx="12212955" cy="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-47625" y="6496050"/>
            <a:ext cx="12286615" cy="0"/>
          </a:xfrm>
          <a:prstGeom prst="line">
            <a:avLst/>
          </a:prstGeom>
          <a:ln w="920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411480" y="1294765"/>
            <a:ext cx="5118100" cy="42303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配置高端双源螺旋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CT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3.0TMRI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、手术机器人，数字减影血管造影机，数字化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杂交手术室、高端超声检查仪、生化免疫检验流水线、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ICU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CCU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NICU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EICU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等设施设备；气动物流和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AGV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机器人为主干的智慧物流系统，智能药品、耗材管理发放系统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47113" y="83134"/>
            <a:ext cx="6237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楷体" panose="02010609060101010101" pitchFamily="49" charset="-122"/>
                <a:ea typeface="华文楷体" panose="02010600040101010101" pitchFamily="2" charset="-122"/>
              </a:rPr>
              <a:t>立足华北     面向全国    瞄准世界</a:t>
            </a:r>
            <a:endParaRPr lang="zh-CN" altLang="en-US" dirty="0">
              <a:solidFill>
                <a:srgbClr val="0070C0"/>
              </a:solidFill>
              <a:latin typeface="楷体" panose="02010609060101010101" pitchFamily="49" charset="-122"/>
              <a:ea typeface="华文楷体" panose="0201060004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183245" y="1111250"/>
            <a:ext cx="3641725" cy="4667885"/>
            <a:chOff x="8144290" y="1267549"/>
            <a:chExt cx="4047709" cy="459467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4290" y="4305655"/>
              <a:ext cx="2094839" cy="155657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12" descr="A picture containing appliance, indoor&#10;&#10;Description automatically generated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" t="5170" r="-825" b="6536"/>
            <a:stretch>
              <a:fillRect/>
            </a:stretch>
          </p:blipFill>
          <p:spPr bwMode="auto">
            <a:xfrm>
              <a:off x="8144290" y="1267549"/>
              <a:ext cx="4047709" cy="294372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994" y="1111012"/>
            <a:ext cx="2324410" cy="23003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729" y="4311944"/>
            <a:ext cx="2103314" cy="146711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721" y="3691495"/>
            <a:ext cx="2363858" cy="21558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/>
          <p:cNvCxnSpPr>
            <a:endCxn id="6" idx="4"/>
          </p:cNvCxnSpPr>
          <p:nvPr/>
        </p:nvCxnSpPr>
        <p:spPr>
          <a:xfrm>
            <a:off x="412115" y="-5715"/>
            <a:ext cx="1270" cy="819785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-9525" y="404495"/>
            <a:ext cx="845185" cy="0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75285" y="737870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矢量智能对象 拷贝 2"/>
          <p:cNvPicPr>
            <a:picLocks noChangeAspect="1"/>
          </p:cNvPicPr>
          <p:nvPr/>
        </p:nvPicPr>
        <p:blipFill>
          <a:blip r:embed="rId1" cstate="print"/>
          <a:srcRect l="4735" t="3701" r="84912" b="91252"/>
          <a:stretch>
            <a:fillRect/>
          </a:stretch>
        </p:blipFill>
        <p:spPr>
          <a:xfrm>
            <a:off x="767080" y="223520"/>
            <a:ext cx="1041400" cy="374015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-5715" y="6400165"/>
            <a:ext cx="12212955" cy="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-47625" y="6496050"/>
            <a:ext cx="12286615" cy="0"/>
          </a:xfrm>
          <a:prstGeom prst="line">
            <a:avLst/>
          </a:prstGeom>
          <a:ln w="920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0080000" y="6570000"/>
            <a:ext cx="1744980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80000"/>
              </a:lnSpc>
            </a:pPr>
            <a:r>
              <a:rPr lang="zh-CN" altLang="en-US" dirty="0">
                <a:ln>
                  <a:noFill/>
                </a:ln>
                <a:solidFill>
                  <a:srgbClr val="325B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天津康汇医院</a:t>
            </a:r>
            <a:endParaRPr lang="zh-CN" altLang="en-US" dirty="0">
              <a:ln>
                <a:noFill/>
              </a:ln>
              <a:solidFill>
                <a:srgbClr val="325B8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724660" y="423545"/>
            <a:ext cx="10498455" cy="0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539750" y="526415"/>
            <a:ext cx="5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3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一站式服务中心理念及实践</a:t>
            </a:r>
            <a:endParaRPr lang="zh-CN" altLang="en-US" sz="32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080000" y="4305300"/>
            <a:ext cx="1273800" cy="3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375284" y="1201686"/>
          <a:ext cx="6598603" cy="5084813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39704"/>
                <a:gridCol w="1297420"/>
                <a:gridCol w="1834635"/>
                <a:gridCol w="1626844"/>
              </a:tblGrid>
              <a:tr h="544803">
                <a:tc gridSpan="4"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功能设计</a:t>
                      </a:r>
                      <a:endParaRPr lang="zh-CN" altLang="en-US" sz="2000" dirty="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5400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说明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说明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00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导诊咨询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流程讲解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00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挂号、预约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医保讲解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00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收费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设备出借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轮椅等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00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发药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药师核查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00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入院办理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出院结算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00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订餐膳食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后勤服务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洗衣、卫生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00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基本医技检查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医疗检查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00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检验标本传输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物流功能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00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报告打印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用药咨询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937500" y="972691"/>
            <a:ext cx="361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i="1" dirty="0">
                <a:solidFill>
                  <a:srgbClr val="C00000"/>
                </a:solidFill>
              </a:rPr>
              <a:t>简化就医流程</a:t>
            </a:r>
            <a:endParaRPr lang="en-US" altLang="zh-CN" sz="3200" b="1" i="1" dirty="0">
              <a:solidFill>
                <a:srgbClr val="C00000"/>
              </a:solidFill>
            </a:endParaRPr>
          </a:p>
          <a:p>
            <a:r>
              <a:rPr lang="zh-CN" altLang="en-US" sz="3200" b="1" i="1" dirty="0">
                <a:solidFill>
                  <a:srgbClr val="C00000"/>
                </a:solidFill>
              </a:rPr>
              <a:t>提升服务体验</a:t>
            </a:r>
            <a:endParaRPr lang="zh-CN" altLang="en-US" sz="3200" b="1" i="1" dirty="0">
              <a:solidFill>
                <a:srgbClr val="C0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647113" y="83134"/>
            <a:ext cx="6237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楷体" panose="02010609060101010101" pitchFamily="49" charset="-122"/>
                <a:ea typeface="华文楷体" panose="02010600040101010101" pitchFamily="2" charset="-122"/>
              </a:rPr>
              <a:t>立足华北     面向全国    瞄准世界</a:t>
            </a:r>
            <a:endParaRPr lang="zh-CN" altLang="en-US" dirty="0">
              <a:solidFill>
                <a:srgbClr val="0070C0"/>
              </a:solidFill>
              <a:latin typeface="楷体" panose="02010609060101010101" pitchFamily="49" charset="-122"/>
              <a:ea typeface="华文楷体" panose="020106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610" y="2163575"/>
            <a:ext cx="5129842" cy="4122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/>
          <p:cNvCxnSpPr>
            <a:endCxn id="6" idx="4"/>
          </p:cNvCxnSpPr>
          <p:nvPr/>
        </p:nvCxnSpPr>
        <p:spPr>
          <a:xfrm>
            <a:off x="412115" y="-5715"/>
            <a:ext cx="1270" cy="819785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-9525" y="404495"/>
            <a:ext cx="845185" cy="0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75285" y="737870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矢量智能对象 拷贝 2"/>
          <p:cNvPicPr>
            <a:picLocks noChangeAspect="1"/>
          </p:cNvPicPr>
          <p:nvPr/>
        </p:nvPicPr>
        <p:blipFill>
          <a:blip r:embed="rId1" cstate="print"/>
          <a:srcRect l="4735" t="3701" r="84912" b="91252"/>
          <a:stretch>
            <a:fillRect/>
          </a:stretch>
        </p:blipFill>
        <p:spPr>
          <a:xfrm>
            <a:off x="767080" y="223520"/>
            <a:ext cx="1041400" cy="374015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-5715" y="6400165"/>
            <a:ext cx="12212955" cy="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-47625" y="6496050"/>
            <a:ext cx="12286615" cy="0"/>
          </a:xfrm>
          <a:prstGeom prst="line">
            <a:avLst/>
          </a:prstGeom>
          <a:ln w="920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0080000" y="6570000"/>
            <a:ext cx="1744980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80000"/>
              </a:lnSpc>
            </a:pPr>
            <a:r>
              <a:rPr lang="zh-CN" altLang="en-US" dirty="0">
                <a:ln>
                  <a:noFill/>
                </a:ln>
                <a:solidFill>
                  <a:srgbClr val="325B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天津康汇医院</a:t>
            </a:r>
            <a:endParaRPr lang="zh-CN" altLang="en-US" dirty="0">
              <a:ln>
                <a:noFill/>
              </a:ln>
              <a:solidFill>
                <a:srgbClr val="325B8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724660" y="423545"/>
            <a:ext cx="10498455" cy="0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539750" y="526415"/>
            <a:ext cx="5353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zh-CN" altLang="en-US" sz="3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智慧医院</a:t>
            </a:r>
            <a:endParaRPr lang="zh-CN" altLang="en-US" sz="32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" y="1073090"/>
            <a:ext cx="11976100" cy="533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3647113" y="83134"/>
            <a:ext cx="6237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楷体" panose="02010609060101010101" pitchFamily="49" charset="-122"/>
                <a:ea typeface="华文楷体" panose="02010600040101010101" pitchFamily="2" charset="-122"/>
              </a:rPr>
              <a:t>立足华北     面向全国    瞄准世界</a:t>
            </a:r>
            <a:endParaRPr lang="zh-CN" altLang="en-US" dirty="0">
              <a:solidFill>
                <a:srgbClr val="0070C0"/>
              </a:solidFill>
              <a:latin typeface="楷体" panose="02010609060101010101" pitchFamily="49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/>
          <p:cNvCxnSpPr>
            <a:endCxn id="6" idx="4"/>
          </p:cNvCxnSpPr>
          <p:nvPr/>
        </p:nvCxnSpPr>
        <p:spPr>
          <a:xfrm>
            <a:off x="412115" y="-5715"/>
            <a:ext cx="1270" cy="819785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-9525" y="404495"/>
            <a:ext cx="845185" cy="0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75285" y="737870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矢量智能对象 拷贝 2"/>
          <p:cNvPicPr>
            <a:picLocks noChangeAspect="1"/>
          </p:cNvPicPr>
          <p:nvPr/>
        </p:nvPicPr>
        <p:blipFill>
          <a:blip r:embed="rId1" cstate="print"/>
          <a:srcRect l="4735" t="3701" r="84912" b="91252"/>
          <a:stretch>
            <a:fillRect/>
          </a:stretch>
        </p:blipFill>
        <p:spPr>
          <a:xfrm>
            <a:off x="767080" y="223520"/>
            <a:ext cx="1041400" cy="374015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-5715" y="6400165"/>
            <a:ext cx="12212955" cy="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-47625" y="6496050"/>
            <a:ext cx="12286615" cy="0"/>
          </a:xfrm>
          <a:prstGeom prst="line">
            <a:avLst/>
          </a:prstGeom>
          <a:ln w="920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0080000" y="6570000"/>
            <a:ext cx="1744980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80000"/>
              </a:lnSpc>
            </a:pPr>
            <a:r>
              <a:rPr lang="zh-CN" altLang="en-US" dirty="0">
                <a:ln>
                  <a:noFill/>
                </a:ln>
                <a:solidFill>
                  <a:srgbClr val="325B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天津康汇医院</a:t>
            </a:r>
            <a:endParaRPr lang="zh-CN" altLang="en-US" dirty="0">
              <a:ln>
                <a:noFill/>
              </a:ln>
              <a:solidFill>
                <a:srgbClr val="325B8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724660" y="423545"/>
            <a:ext cx="10498455" cy="0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539750" y="526415"/>
            <a:ext cx="5353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3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智能物流</a:t>
            </a:r>
            <a:endParaRPr lang="zh-CN" altLang="en-US" sz="32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" y="1111189"/>
            <a:ext cx="10586720" cy="524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3647113" y="83134"/>
            <a:ext cx="6237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楷体" panose="02010609060101010101" pitchFamily="49" charset="-122"/>
                <a:ea typeface="华文楷体" panose="02010600040101010101" pitchFamily="2" charset="-122"/>
              </a:rPr>
              <a:t>立足华北     面向全国    瞄准世界</a:t>
            </a:r>
            <a:endParaRPr lang="zh-CN" altLang="en-US" dirty="0">
              <a:solidFill>
                <a:srgbClr val="0070C0"/>
              </a:solidFill>
              <a:latin typeface="楷体" panose="02010609060101010101" pitchFamily="49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213995" y="819150"/>
            <a:ext cx="4719955" cy="519430"/>
          </a:xfrm>
        </p:spPr>
        <p:txBody>
          <a:bodyPr>
            <a:noAutofit/>
          </a:bodyPr>
          <a:lstStyle/>
          <a:p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为员工和专家提供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844716" y="1443467"/>
            <a:ext cx="6502571" cy="1039089"/>
            <a:chOff x="5056906" y="574968"/>
            <a:chExt cx="5057644" cy="1039089"/>
          </a:xfrm>
        </p:grpSpPr>
        <p:sp>
          <p:nvSpPr>
            <p:cNvPr id="9" name="椭圆 8"/>
            <p:cNvSpPr/>
            <p:nvPr/>
          </p:nvSpPr>
          <p:spPr>
            <a:xfrm>
              <a:off x="5056906" y="574968"/>
              <a:ext cx="1039089" cy="1039089"/>
            </a:xfrm>
            <a:prstGeom prst="ellipse">
              <a:avLst/>
            </a:prstGeom>
            <a:solidFill>
              <a:srgbClr val="325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290696" y="802124"/>
              <a:ext cx="382385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一流后勤保障服务</a:t>
              </a:r>
              <a:endPara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844716" y="2655123"/>
            <a:ext cx="6502571" cy="1039089"/>
            <a:chOff x="5056906" y="574968"/>
            <a:chExt cx="5057644" cy="1039089"/>
          </a:xfrm>
        </p:grpSpPr>
        <p:sp>
          <p:nvSpPr>
            <p:cNvPr id="12" name="椭圆 11"/>
            <p:cNvSpPr/>
            <p:nvPr/>
          </p:nvSpPr>
          <p:spPr>
            <a:xfrm>
              <a:off x="5056906" y="574968"/>
              <a:ext cx="1039089" cy="103908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290696" y="574968"/>
              <a:ext cx="382385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设计合伙制股权架构</a:t>
              </a:r>
              <a:endPara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845124" y="3835175"/>
            <a:ext cx="8571230" cy="1039089"/>
            <a:chOff x="5056906" y="574968"/>
            <a:chExt cx="6666629" cy="1039089"/>
          </a:xfrm>
        </p:grpSpPr>
        <p:sp>
          <p:nvSpPr>
            <p:cNvPr id="17" name="椭圆 16"/>
            <p:cNvSpPr/>
            <p:nvPr/>
          </p:nvSpPr>
          <p:spPr>
            <a:xfrm>
              <a:off x="5056906" y="574968"/>
              <a:ext cx="1039089" cy="1039089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03</a:t>
              </a:r>
              <a:endPara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290662" y="574968"/>
              <a:ext cx="5432873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制定有竞争力的薪酬与绩效奖励制度</a:t>
              </a:r>
              <a:endPara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844940" y="5010939"/>
            <a:ext cx="8291195" cy="1039089"/>
            <a:chOff x="5056906" y="574968"/>
            <a:chExt cx="5779259" cy="1039089"/>
          </a:xfrm>
        </p:grpSpPr>
        <p:sp>
          <p:nvSpPr>
            <p:cNvPr id="23" name="椭圆 22"/>
            <p:cNvSpPr/>
            <p:nvPr/>
          </p:nvSpPr>
          <p:spPr>
            <a:xfrm>
              <a:off x="5056906" y="574968"/>
              <a:ext cx="1039089" cy="103908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04</a:t>
              </a:r>
              <a:endPara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170532" y="574968"/>
              <a:ext cx="4665633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医教研一体，提供专业晋升平台</a:t>
              </a:r>
              <a:endPara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819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" y="6226810"/>
            <a:ext cx="12110720" cy="654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">
        <p:blinds dir="vert"/>
      </p:transition>
    </mc:Choice>
    <mc:Fallback>
      <p:transition spd="slow" advClick="0" advTm="1000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605790" y="819150"/>
            <a:ext cx="3909695" cy="436880"/>
          </a:xfrm>
        </p:spPr>
        <p:txBody>
          <a:bodyPr>
            <a:noAutofit/>
          </a:bodyPr>
          <a:lstStyle/>
          <a:p>
            <a:pPr algn="l"/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康汇健身中心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565" y="1642745"/>
            <a:ext cx="5631815" cy="29730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7375" y="1676400"/>
            <a:ext cx="3792220" cy="19799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5460" y="4846955"/>
            <a:ext cx="2740660" cy="14509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37375" y="3839845"/>
            <a:ext cx="3834765" cy="19189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0"/>
            <a:ext cx="12192635" cy="8191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" y="6203950"/>
            <a:ext cx="12110720" cy="654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">
        <p:blinds dir="vert"/>
      </p:transition>
    </mc:Choice>
    <mc:Fallback>
      <p:transition spd="slow" advClick="0" advTm="1000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525145" y="819150"/>
            <a:ext cx="3842385" cy="615315"/>
          </a:xfrm>
        </p:spPr>
        <p:txBody>
          <a:bodyPr>
            <a:noAutofit/>
          </a:bodyPr>
          <a:lstStyle/>
          <a:p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康汇技能培训中心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300" y="3585210"/>
            <a:ext cx="3683000" cy="2179955"/>
          </a:xfrm>
          <a:prstGeom prst="rect">
            <a:avLst/>
          </a:prstGeom>
        </p:spPr>
      </p:pic>
      <p:pic>
        <p:nvPicPr>
          <p:cNvPr id="6" name="图片 5" descr="微信图片_20210111092205"/>
          <p:cNvPicPr>
            <a:picLocks noChangeAspect="1"/>
          </p:cNvPicPr>
          <p:nvPr/>
        </p:nvPicPr>
        <p:blipFill>
          <a:blip r:embed="rId2">
            <a:lum bright="6000" contrast="12000"/>
          </a:blip>
          <a:stretch>
            <a:fillRect/>
          </a:stretch>
        </p:blipFill>
        <p:spPr>
          <a:xfrm>
            <a:off x="241300" y="1333500"/>
            <a:ext cx="11488420" cy="22517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305" y="3843655"/>
            <a:ext cx="3728085" cy="1803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395" y="3916045"/>
            <a:ext cx="2851785" cy="17310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635" cy="819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03950"/>
            <a:ext cx="12110720" cy="654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">
        <p:blinds dir="vert"/>
      </p:transition>
    </mc:Choice>
    <mc:Fallback>
      <p:transition spd="slow" advClick="0" advTm="1000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479425" y="819150"/>
            <a:ext cx="2248535" cy="471805"/>
          </a:xfrm>
        </p:spPr>
        <p:txBody>
          <a:bodyPr>
            <a:noAutofit/>
          </a:bodyPr>
          <a:lstStyle/>
          <a:p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康汇商业街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8191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15" y="1436370"/>
            <a:ext cx="4695825" cy="3040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015" y="4561840"/>
            <a:ext cx="2254250" cy="1490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86710" y="4622165"/>
            <a:ext cx="2183130" cy="14427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910" y="1913255"/>
            <a:ext cx="6279515" cy="4138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10300"/>
            <a:ext cx="12110720" cy="654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">
        <p:blinds dir="vert"/>
      </p:transition>
    </mc:Choice>
    <mc:Fallback>
      <p:transition spd="slow" advClick="0" advTm="1000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499745" y="819150"/>
            <a:ext cx="4467860" cy="722630"/>
          </a:xfrm>
        </p:spPr>
        <p:txBody>
          <a:bodyPr>
            <a:normAutofit/>
          </a:bodyPr>
          <a:lstStyle/>
          <a:p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教育、食宿一体化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8191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6203950"/>
            <a:ext cx="12110720" cy="654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5040" y="1606550"/>
            <a:ext cx="3230245" cy="2096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85" y="1606550"/>
            <a:ext cx="6647180" cy="43472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62490" y="3841115"/>
            <a:ext cx="2233930" cy="14554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05040" y="4337050"/>
            <a:ext cx="2345055" cy="1526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">
        <p:blinds dir="vert"/>
      </p:transition>
    </mc:Choice>
    <mc:Fallback>
      <p:transition spd="slow" advClick="0" advTm="1000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图片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"/>
            <a:ext cx="12192000" cy="6864250"/>
          </a:xfrm>
          <a:prstGeom prst="rect">
            <a:avLst/>
          </a:prstGeom>
          <a:noFill/>
        </p:spPr>
      </p:pic>
      <p:sp>
        <p:nvSpPr>
          <p:cNvPr id="5" name="文本框 4"/>
          <p:cNvSpPr txBox="1"/>
          <p:nvPr/>
        </p:nvSpPr>
        <p:spPr>
          <a:xfrm>
            <a:off x="2046605" y="1139825"/>
            <a:ext cx="7620000" cy="30111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5900" b="1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END</a:t>
            </a:r>
            <a:endParaRPr lang="zh-CN" altLang="en-US" sz="25900" b="1" dirty="0">
              <a:solidFill>
                <a:schemeClr val="bg1">
                  <a:alpha val="7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391308" y="1139700"/>
            <a:ext cx="7066280" cy="2045970"/>
            <a:chOff x="-356046" y="3053699"/>
            <a:chExt cx="7066280" cy="2045970"/>
          </a:xfrm>
          <a:noFill/>
        </p:grpSpPr>
        <p:sp>
          <p:nvSpPr>
            <p:cNvPr id="8" name="TextBox 7"/>
            <p:cNvSpPr txBox="1"/>
            <p:nvPr/>
          </p:nvSpPr>
          <p:spPr>
            <a:xfrm>
              <a:off x="-356046" y="3053699"/>
              <a:ext cx="7066280" cy="204597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5000" b="1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欢迎有识之士</a:t>
              </a:r>
              <a:endParaRPr lang="zh-CN" alt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algn="ctr"/>
              <a:r>
                <a:rPr lang="zh-CN" altLang="en-US" sz="5000" b="1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加入天津康汇医院</a:t>
              </a:r>
              <a:endParaRPr lang="zh-CN" alt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01212" y="4057713"/>
              <a:ext cx="3871912" cy="30670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" name="TextBox 8"/>
          <p:cNvSpPr txBox="1"/>
          <p:nvPr/>
        </p:nvSpPr>
        <p:spPr>
          <a:xfrm>
            <a:off x="2649220" y="4544060"/>
            <a:ext cx="6285865" cy="2020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sz="2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电话：022-83961176</a:t>
            </a:r>
            <a:endParaRPr sz="20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l"/>
            <a:r>
              <a:rPr lang="en-US" sz="2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          </a:t>
            </a:r>
            <a:r>
              <a:rPr sz="2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赵老师 13920807111</a:t>
            </a:r>
            <a:endParaRPr sz="20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l"/>
            <a:r>
              <a:rPr lang="en-US" sz="2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          </a:t>
            </a:r>
            <a:r>
              <a:rPr sz="2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秦老师 18522097008；</a:t>
            </a:r>
            <a:endParaRPr sz="20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l"/>
            <a:r>
              <a:rPr sz="2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邮箱：tjkhyy@126.com；</a:t>
            </a:r>
            <a:endParaRPr sz="20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l"/>
            <a:r>
              <a:rPr sz="2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网址：www.tjkhhospital.com；</a:t>
            </a:r>
            <a:endParaRPr sz="20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l"/>
            <a:r>
              <a:rPr lang="zh-CN" altLang="en-US" sz="2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筹建处地址：</a:t>
            </a:r>
            <a:r>
              <a:rPr lang="en-US" altLang="zh-CN" sz="2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天津市西青区新兴产业园赛达南道9号</a:t>
            </a:r>
            <a:r>
              <a:rPr lang="zh-CN" altLang="zh-CN" sz="2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zh-CN" altLang="zh-CN" sz="20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图片 3" descr="医院二维码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3895" y="3989070"/>
            <a:ext cx="2320290" cy="2432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/>
          <p:cNvCxnSpPr>
            <a:endCxn id="6" idx="4"/>
          </p:cNvCxnSpPr>
          <p:nvPr/>
        </p:nvCxnSpPr>
        <p:spPr>
          <a:xfrm>
            <a:off x="412115" y="-5715"/>
            <a:ext cx="1270" cy="819785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-9525" y="404495"/>
            <a:ext cx="845185" cy="0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75285" y="737870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矢量智能对象 拷贝 2"/>
          <p:cNvPicPr>
            <a:picLocks noChangeAspect="1"/>
          </p:cNvPicPr>
          <p:nvPr/>
        </p:nvPicPr>
        <p:blipFill>
          <a:blip r:embed="rId1" cstate="print"/>
          <a:srcRect l="4735" t="3701" r="84912" b="91252"/>
          <a:stretch>
            <a:fillRect/>
          </a:stretch>
        </p:blipFill>
        <p:spPr>
          <a:xfrm>
            <a:off x="767080" y="223520"/>
            <a:ext cx="1041400" cy="374015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-5715" y="6400165"/>
            <a:ext cx="12212955" cy="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-47625" y="6496050"/>
            <a:ext cx="12286615" cy="0"/>
          </a:xfrm>
          <a:prstGeom prst="line">
            <a:avLst/>
          </a:prstGeom>
          <a:ln w="920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0080000" y="6570000"/>
            <a:ext cx="1744980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80000"/>
              </a:lnSpc>
            </a:pPr>
            <a:r>
              <a:rPr lang="zh-CN" altLang="en-US" dirty="0">
                <a:ln>
                  <a:noFill/>
                </a:ln>
                <a:solidFill>
                  <a:srgbClr val="325B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天津康汇医院</a:t>
            </a:r>
            <a:endParaRPr lang="zh-CN" altLang="en-US" dirty="0">
              <a:ln>
                <a:noFill/>
              </a:ln>
              <a:solidFill>
                <a:srgbClr val="325B8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724660" y="423545"/>
            <a:ext cx="10498455" cy="0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1316355" y="724535"/>
            <a:ext cx="37909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天津康汇医院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Picture 2" descr="C:\Users\whgj1\Desktop\201804天津康汇综合医院\02-概念性方案\4Final成果\第二次报工规文件20190925\报规文本20190912调整\效果图\微信图片_20190910160813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435100"/>
            <a:ext cx="5377180" cy="388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3647113" y="83134"/>
            <a:ext cx="6237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楷体" panose="02010609060101010101" pitchFamily="49" charset="-122"/>
                <a:ea typeface="华文楷体" panose="02010600040101010101" pitchFamily="2" charset="-122"/>
              </a:rPr>
              <a:t>立足华北     面向全国    瞄准世界</a:t>
            </a:r>
            <a:endParaRPr lang="zh-CN" altLang="en-US" dirty="0">
              <a:solidFill>
                <a:srgbClr val="0070C0"/>
              </a:solidFill>
              <a:latin typeface="楷体" panose="02010609060101010101" pitchFamily="49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893435" y="814070"/>
            <a:ext cx="5748655" cy="443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ED7D31">
                    <a:lumMod val="50000"/>
                  </a:srgbClr>
                </a:solidFill>
              </a:rPr>
              <a:t>      </a:t>
            </a:r>
            <a:r>
              <a:rPr lang="zh-CN" altLang="en-US" sz="2400" b="1" dirty="0">
                <a:solidFill>
                  <a:srgbClr val="ED7D31">
                    <a:lumMod val="50000"/>
                  </a:srgbClr>
                </a:solidFill>
              </a:rPr>
              <a:t>天津康汇医院是由天津市卫健委批准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参照大学附属医院标准，集医疗、教学、科研、预防保健为一体</a:t>
            </a:r>
            <a:r>
              <a:rPr lang="zh-CN" altLang="en-US" sz="2400" b="1" dirty="0">
                <a:solidFill>
                  <a:srgbClr val="ED7D31">
                    <a:lumMod val="50000"/>
                  </a:srgbClr>
                </a:solidFill>
              </a:rPr>
              <a:t>建设的一所三级综合医院，位于天津市西青区国家级开发区赛达北四道与九支路交口，占地</a:t>
            </a:r>
            <a:r>
              <a:rPr lang="zh-CN" altLang="en-US" sz="2400" b="1" dirty="0">
                <a:solidFill>
                  <a:srgbClr val="FF0000"/>
                </a:solidFill>
              </a:rPr>
              <a:t>192</a:t>
            </a:r>
            <a:r>
              <a:rPr lang="zh-CN" altLang="en-US" sz="2400" b="1" dirty="0">
                <a:solidFill>
                  <a:srgbClr val="ED7D31">
                    <a:lumMod val="50000"/>
                  </a:srgbClr>
                </a:solidFill>
              </a:rPr>
              <a:t>亩，设置床位</a:t>
            </a:r>
            <a:r>
              <a:rPr lang="zh-CN" altLang="en-US" sz="2400" b="1" dirty="0">
                <a:solidFill>
                  <a:srgbClr val="FF0000"/>
                </a:solidFill>
              </a:rPr>
              <a:t>2000</a:t>
            </a:r>
            <a:r>
              <a:rPr lang="zh-CN" altLang="en-US" sz="2400" b="1" dirty="0">
                <a:solidFill>
                  <a:srgbClr val="ED7D31">
                    <a:lumMod val="50000"/>
                  </a:srgbClr>
                </a:solidFill>
              </a:rPr>
              <a:t>张，建筑面积</a:t>
            </a:r>
            <a:r>
              <a:rPr lang="zh-CN" altLang="en-US" sz="2400" b="1" dirty="0">
                <a:solidFill>
                  <a:srgbClr val="FF0000"/>
                </a:solidFill>
              </a:rPr>
              <a:t>46.8</a:t>
            </a:r>
            <a:r>
              <a:rPr lang="zh-CN" altLang="en-US" sz="2400" b="1" dirty="0">
                <a:solidFill>
                  <a:srgbClr val="ED7D31">
                    <a:lumMod val="50000"/>
                  </a:srgbClr>
                </a:solidFill>
              </a:rPr>
              <a:t>万平方米，由天津康婷集团投资50亿元人民币建设，2022年9月主体建成，2023年上半年运营接诊。</a:t>
            </a:r>
            <a:endParaRPr lang="zh-CN" altLang="en-US" sz="2000" b="1" dirty="0">
              <a:solidFill>
                <a:srgbClr val="ED7D31">
                  <a:lumMod val="5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52195" y="1111250"/>
            <a:ext cx="4966335" cy="1021715"/>
          </a:xfrm>
        </p:spPr>
        <p:txBody>
          <a:bodyPr/>
          <a:lstStyle/>
          <a:p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天津康汇医院设置批准书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773545" y="641350"/>
            <a:ext cx="4796155" cy="5669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0"/>
            <a:ext cx="12192635" cy="819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03950"/>
            <a:ext cx="12110720" cy="654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00100" y="2776220"/>
            <a:ext cx="547052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2018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27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日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ctr"/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ctr"/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经天津市卫生和计划生育委员会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ctr"/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ctr"/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批准通过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/>
          <p:cNvCxnSpPr>
            <a:endCxn id="6" idx="4"/>
          </p:cNvCxnSpPr>
          <p:nvPr/>
        </p:nvCxnSpPr>
        <p:spPr>
          <a:xfrm>
            <a:off x="412115" y="-5715"/>
            <a:ext cx="1270" cy="819785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-9525" y="404495"/>
            <a:ext cx="845185" cy="0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75285" y="737870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矢量智能对象 拷贝 2"/>
          <p:cNvPicPr>
            <a:picLocks noChangeAspect="1"/>
          </p:cNvPicPr>
          <p:nvPr/>
        </p:nvPicPr>
        <p:blipFill>
          <a:blip r:embed="rId1" cstate="print"/>
          <a:srcRect l="4735" t="3701" r="84912" b="91252"/>
          <a:stretch>
            <a:fillRect/>
          </a:stretch>
        </p:blipFill>
        <p:spPr>
          <a:xfrm>
            <a:off x="767080" y="223520"/>
            <a:ext cx="1041400" cy="374015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-5715" y="6400165"/>
            <a:ext cx="12212955" cy="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-47625" y="6496050"/>
            <a:ext cx="12286615" cy="0"/>
          </a:xfrm>
          <a:prstGeom prst="line">
            <a:avLst/>
          </a:prstGeom>
          <a:ln w="920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0080000" y="6570000"/>
            <a:ext cx="1744980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80000"/>
              </a:lnSpc>
            </a:pPr>
            <a:r>
              <a:rPr lang="zh-CN" altLang="en-US" dirty="0">
                <a:ln>
                  <a:noFill/>
                </a:ln>
                <a:solidFill>
                  <a:srgbClr val="325B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天津康汇医院</a:t>
            </a:r>
            <a:endParaRPr lang="zh-CN" altLang="en-US" dirty="0">
              <a:ln>
                <a:noFill/>
              </a:ln>
              <a:solidFill>
                <a:srgbClr val="325B8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724660" y="423545"/>
            <a:ext cx="10498455" cy="0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1043940" y="662940"/>
            <a:ext cx="5353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天津康汇医院投资架构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3883511" y="10045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pSp>
        <p:nvGrpSpPr>
          <p:cNvPr id="44" name="组合 43"/>
          <p:cNvGrpSpPr/>
          <p:nvPr/>
        </p:nvGrpSpPr>
        <p:grpSpPr>
          <a:xfrm>
            <a:off x="7090410" y="1823720"/>
            <a:ext cx="4936490" cy="3014345"/>
            <a:chOff x="4911803" y="2045988"/>
            <a:chExt cx="5413036" cy="3409484"/>
          </a:xfrm>
        </p:grpSpPr>
        <p:sp>
          <p:nvSpPr>
            <p:cNvPr id="5" name="文本框 1"/>
            <p:cNvSpPr txBox="1">
              <a:spLocks noChangeArrowheads="1"/>
            </p:cNvSpPr>
            <p:nvPr/>
          </p:nvSpPr>
          <p:spPr bwMode="auto">
            <a:xfrm>
              <a:off x="4911803" y="3690356"/>
              <a:ext cx="5413036" cy="523875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5B9BD5"/>
              </a:solidFill>
              <a:miter lim="800000"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天津康汇医疗科技股份有限公司</a:t>
              </a:r>
              <a:endPara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5"/>
            <p:cNvSpPr txBox="1">
              <a:spLocks noChangeArrowheads="1"/>
            </p:cNvSpPr>
            <p:nvPr/>
          </p:nvSpPr>
          <p:spPr bwMode="auto">
            <a:xfrm>
              <a:off x="4911803" y="2045988"/>
              <a:ext cx="5412740" cy="727075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rgbClr val="5B9BD5"/>
              </a:solidFill>
              <a:miter lim="800000"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天津市康婷生物工程集团有限公司</a:t>
              </a:r>
              <a:endPara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直线 11"/>
            <p:cNvSpPr>
              <a:spLocks noChangeShapeType="1"/>
            </p:cNvSpPr>
            <p:nvPr/>
          </p:nvSpPr>
          <p:spPr bwMode="auto">
            <a:xfrm>
              <a:off x="7712153" y="2826403"/>
              <a:ext cx="635" cy="788670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endParaRPr lang="zh-CN" altLang="en-US" sz="2000"/>
            </a:p>
          </p:txBody>
        </p:sp>
        <p:sp>
          <p:nvSpPr>
            <p:cNvPr id="40" name="直线 11"/>
            <p:cNvSpPr>
              <a:spLocks noChangeShapeType="1"/>
            </p:cNvSpPr>
            <p:nvPr/>
          </p:nvSpPr>
          <p:spPr bwMode="auto">
            <a:xfrm flipH="1">
              <a:off x="7712153" y="4289443"/>
              <a:ext cx="635" cy="633730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/>
            <a:lstStyle/>
            <a:p>
              <a:endParaRPr lang="zh-CN" altLang="en-US" sz="2000"/>
            </a:p>
          </p:txBody>
        </p:sp>
        <p:sp>
          <p:nvSpPr>
            <p:cNvPr id="41" name="文本框 1"/>
            <p:cNvSpPr txBox="1">
              <a:spLocks noChangeArrowheads="1"/>
            </p:cNvSpPr>
            <p:nvPr/>
          </p:nvSpPr>
          <p:spPr bwMode="auto">
            <a:xfrm>
              <a:off x="4911803" y="4931597"/>
              <a:ext cx="5413036" cy="523875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5B9BD5"/>
              </a:solidFill>
              <a:miter lim="800000"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28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</a:rPr>
                <a:t>天津康汇医院</a:t>
              </a:r>
              <a:endParaRPr kumimoji="0" lang="zh-CN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3647113" y="83134"/>
            <a:ext cx="6237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楷体" panose="02010609060101010101" pitchFamily="49" charset="-122"/>
                <a:ea typeface="华文楷体" panose="02010600040101010101" pitchFamily="2" charset="-122"/>
              </a:rPr>
              <a:t>立足华北     面向全国    瞄准世界</a:t>
            </a:r>
            <a:endParaRPr lang="zh-CN" altLang="en-US" dirty="0">
              <a:solidFill>
                <a:srgbClr val="0070C0"/>
              </a:solidFill>
              <a:latin typeface="楷体" panose="02010609060101010101" pitchFamily="49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 descr="效果图康婷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605" y="1486535"/>
            <a:ext cx="6664960" cy="3549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15" y="484094"/>
            <a:ext cx="4711851" cy="5755341"/>
          </a:xfrm>
          <a:prstGeom prst="rect">
            <a:avLst/>
          </a:prstGeom>
        </p:spPr>
      </p:pic>
      <p:cxnSp>
        <p:nvCxnSpPr>
          <p:cNvPr id="19" name="直接连接符 18"/>
          <p:cNvCxnSpPr>
            <a:endCxn id="6" idx="4"/>
          </p:cNvCxnSpPr>
          <p:nvPr/>
        </p:nvCxnSpPr>
        <p:spPr>
          <a:xfrm>
            <a:off x="412115" y="-5715"/>
            <a:ext cx="1270" cy="819785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-9525" y="404495"/>
            <a:ext cx="845185" cy="0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75285" y="737870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9" name="图片 8" descr="矢量智能对象 拷贝 2"/>
          <p:cNvPicPr>
            <a:picLocks noChangeAspect="1"/>
          </p:cNvPicPr>
          <p:nvPr/>
        </p:nvPicPr>
        <p:blipFill>
          <a:blip r:embed="rId2" cstate="print"/>
          <a:srcRect l="4735" t="3701" r="84912" b="91252"/>
          <a:stretch>
            <a:fillRect/>
          </a:stretch>
        </p:blipFill>
        <p:spPr>
          <a:xfrm>
            <a:off x="767080" y="223520"/>
            <a:ext cx="1041400" cy="374015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-5715" y="6400165"/>
            <a:ext cx="12212955" cy="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-47625" y="6496050"/>
            <a:ext cx="12286615" cy="0"/>
          </a:xfrm>
          <a:prstGeom prst="line">
            <a:avLst/>
          </a:prstGeom>
          <a:ln w="920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0080000" y="6570000"/>
            <a:ext cx="1744980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5B8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天津康汇医院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25B87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724660" y="423545"/>
            <a:ext cx="10498455" cy="0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1209040" y="668655"/>
            <a:ext cx="4236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在天津市区的位置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97619" y="1167520"/>
            <a:ext cx="4658061" cy="4615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</a:rPr>
              <a:t>  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医院为</a:t>
            </a:r>
            <a:r>
              <a:rPr lang="en-US" altLang="zh-CN" sz="2800" b="1" dirty="0">
                <a:solidFill>
                  <a:srgbClr val="ED7D3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2019</a:t>
            </a:r>
            <a:r>
              <a:rPr lang="zh-CN" altLang="en-US" sz="2800" b="1" dirty="0">
                <a:solidFill>
                  <a:srgbClr val="ED7D3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年天津市、西青区两级重点建设工程。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位于西青区大寺镇国家级经济技术开发区</a:t>
            </a:r>
            <a:r>
              <a:rPr lang="zh-CN" altLang="en-US" sz="2800" b="1" dirty="0">
                <a:solidFill>
                  <a:srgbClr val="ED7D3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，临近津南区、滨海新区（大港）、静海区。周围优质医疗资源缺乏。</a:t>
            </a:r>
            <a:endParaRPr lang="en-US" altLang="zh-CN" sz="2800" b="1" dirty="0">
              <a:solidFill>
                <a:srgbClr val="ED7D31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just">
              <a:lnSpc>
                <a:spcPct val="150000"/>
              </a:lnSpc>
            </a:pPr>
            <a:endParaRPr lang="zh-CN" altLang="en-US" sz="2800" b="1" dirty="0">
              <a:solidFill>
                <a:srgbClr val="ED7D31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47113" y="83134"/>
            <a:ext cx="6237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楷体" panose="02010609060101010101" pitchFamily="49" charset="-122"/>
                <a:ea typeface="华文楷体" panose="02010600040101010101" pitchFamily="2" charset="-122"/>
              </a:rPr>
              <a:t>立足华北     面向全国    瞄准世界</a:t>
            </a:r>
            <a:endParaRPr lang="zh-CN" altLang="en-US" dirty="0">
              <a:solidFill>
                <a:srgbClr val="0070C0"/>
              </a:solidFill>
              <a:latin typeface="楷体" panose="02010609060101010101" pitchFamily="49" charset="-122"/>
              <a:ea typeface="华文楷体" panose="02010600040101010101" pitchFamily="2" charset="-122"/>
            </a:endParaRPr>
          </a:p>
        </p:txBody>
      </p:sp>
      <p:sp>
        <p:nvSpPr>
          <p:cNvPr id="4" name="五角星 3"/>
          <p:cNvSpPr/>
          <p:nvPr/>
        </p:nvSpPr>
        <p:spPr>
          <a:xfrm>
            <a:off x="3054985" y="4351020"/>
            <a:ext cx="254000" cy="253365"/>
          </a:xfrm>
          <a:prstGeom prst="star5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肘形连接符 7"/>
          <p:cNvCxnSpPr/>
          <p:nvPr/>
        </p:nvCxnSpPr>
        <p:spPr>
          <a:xfrm>
            <a:off x="1464945" y="3601085"/>
            <a:ext cx="1711960" cy="840740"/>
          </a:xfrm>
          <a:prstGeom prst="bentConnector3">
            <a:avLst>
              <a:gd name="adj1" fmla="val 50037"/>
            </a:avLst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  <a:headEnd type="arrow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92100" y="3258820"/>
            <a:ext cx="1325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>
                <a:solidFill>
                  <a:srgbClr val="FF0000"/>
                </a:solidFill>
              </a:rPr>
              <a:t>天津康汇医院</a:t>
            </a:r>
            <a:endParaRPr lang="zh-CN" altLang="en-US" sz="1400" b="1">
              <a:solidFill>
                <a:srgbClr val="FF0000"/>
              </a:solidFill>
            </a:endParaRPr>
          </a:p>
          <a:p>
            <a:pPr algn="ctr"/>
            <a:r>
              <a:rPr lang="zh-CN" altLang="en-US" sz="1400" b="1">
                <a:solidFill>
                  <a:srgbClr val="FF0000"/>
                </a:solidFill>
              </a:rPr>
              <a:t>坐标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/>
          <p:cNvCxnSpPr>
            <a:endCxn id="6" idx="4"/>
          </p:cNvCxnSpPr>
          <p:nvPr/>
        </p:nvCxnSpPr>
        <p:spPr>
          <a:xfrm>
            <a:off x="412115" y="-5715"/>
            <a:ext cx="1270" cy="819785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-9525" y="404495"/>
            <a:ext cx="845185" cy="0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75285" y="737870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矢量智能对象 拷贝 2"/>
          <p:cNvPicPr>
            <a:picLocks noChangeAspect="1"/>
          </p:cNvPicPr>
          <p:nvPr/>
        </p:nvPicPr>
        <p:blipFill>
          <a:blip r:embed="rId1" cstate="print"/>
          <a:srcRect l="4735" t="3701" r="84912" b="91252"/>
          <a:stretch>
            <a:fillRect/>
          </a:stretch>
        </p:blipFill>
        <p:spPr>
          <a:xfrm>
            <a:off x="767080" y="223520"/>
            <a:ext cx="1041400" cy="374015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-5715" y="6400165"/>
            <a:ext cx="12212955" cy="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-47625" y="6496050"/>
            <a:ext cx="12286615" cy="0"/>
          </a:xfrm>
          <a:prstGeom prst="line">
            <a:avLst/>
          </a:prstGeom>
          <a:ln w="920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0080000" y="6570000"/>
            <a:ext cx="1744980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80000"/>
              </a:lnSpc>
            </a:pPr>
            <a:r>
              <a:rPr lang="zh-CN" altLang="en-US" dirty="0">
                <a:ln>
                  <a:noFill/>
                </a:ln>
                <a:solidFill>
                  <a:srgbClr val="325B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天津康汇医院</a:t>
            </a:r>
            <a:endParaRPr lang="zh-CN" altLang="en-US" dirty="0">
              <a:ln>
                <a:noFill/>
              </a:ln>
              <a:solidFill>
                <a:srgbClr val="325B8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724660" y="423545"/>
            <a:ext cx="10498455" cy="0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19"/>
          <p:cNvSpPr txBox="1"/>
          <p:nvPr/>
        </p:nvSpPr>
        <p:spPr>
          <a:xfrm>
            <a:off x="1654810" y="572135"/>
            <a:ext cx="4585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  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康汇医院工程进度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924537" y="1521936"/>
            <a:ext cx="4102512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buFont typeface="Wingdings" panose="05000000000000000000" pitchFamily="2" charset="2"/>
              <a:buNone/>
            </a:pPr>
            <a:endParaRPr lang="en-US" altLang="zh-CN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</a:rPr>
              <a:t>2018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</a:rPr>
              <a:t>年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</a:rPr>
              <a:t>11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</a:rPr>
              <a:t>月奠基</a:t>
            </a:r>
            <a:endParaRPr lang="en-US" altLang="zh-CN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n"/>
            </a:pPr>
            <a:endParaRPr lang="en-US" altLang="zh-CN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chemeClr val="tx1"/>
                </a:solidFill>
              </a:rPr>
              <a:t>2021</a:t>
            </a:r>
            <a:r>
              <a:rPr lang="zh-CN" altLang="en-US" sz="2400" b="1" dirty="0">
                <a:solidFill>
                  <a:schemeClr val="tx1"/>
                </a:solidFill>
              </a:rPr>
              <a:t>年</a:t>
            </a:r>
            <a:r>
              <a:rPr lang="en-US" altLang="zh-CN" sz="2400" b="1" dirty="0">
                <a:solidFill>
                  <a:schemeClr val="tx1"/>
                </a:solidFill>
              </a:rPr>
              <a:t>4</a:t>
            </a:r>
            <a:r>
              <a:rPr lang="zh-CN" altLang="en-US" sz="2400" b="1" dirty="0">
                <a:solidFill>
                  <a:schemeClr val="tx1"/>
                </a:solidFill>
              </a:rPr>
              <a:t>月主体结构封顶</a:t>
            </a:r>
            <a:endParaRPr lang="en-US" altLang="zh-CN" sz="2400" b="1" dirty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n"/>
            </a:pPr>
            <a:endParaRPr lang="en-US" altLang="zh-CN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7030A0"/>
                </a:solidFill>
              </a:rPr>
              <a:t>2022</a:t>
            </a:r>
            <a:r>
              <a:rPr lang="zh-CN" altLang="en-US" sz="2400" b="1" dirty="0">
                <a:solidFill>
                  <a:srgbClr val="7030A0"/>
                </a:solidFill>
              </a:rPr>
              <a:t>年</a:t>
            </a:r>
            <a:r>
              <a:rPr lang="en-US" altLang="zh-CN" sz="2400" b="1" dirty="0">
                <a:solidFill>
                  <a:srgbClr val="7030A0"/>
                </a:solidFill>
              </a:rPr>
              <a:t>9</a:t>
            </a:r>
            <a:r>
              <a:rPr lang="zh-CN" altLang="en-US" sz="2400" b="1" dirty="0">
                <a:solidFill>
                  <a:srgbClr val="7030A0"/>
                </a:solidFill>
              </a:rPr>
              <a:t>月工程主体竣工</a:t>
            </a:r>
            <a:endParaRPr lang="en-US" altLang="zh-CN" sz="2400" dirty="0">
              <a:solidFill>
                <a:srgbClr val="7030A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n"/>
            </a:pPr>
            <a:endParaRPr lang="en-US" altLang="zh-CN" sz="2400" dirty="0">
              <a:solidFill>
                <a:srgbClr val="FF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FF0000"/>
                </a:solidFill>
              </a:rPr>
              <a:t>2023</a:t>
            </a:r>
            <a:r>
              <a:rPr lang="zh-CN" altLang="en-US" sz="2400" b="1" dirty="0">
                <a:solidFill>
                  <a:srgbClr val="FF0000"/>
                </a:solidFill>
              </a:rPr>
              <a:t>年</a:t>
            </a:r>
            <a:r>
              <a:rPr lang="en-US" altLang="zh-CN" sz="2400" b="1" dirty="0">
                <a:solidFill>
                  <a:srgbClr val="FF0000"/>
                </a:solidFill>
              </a:rPr>
              <a:t>5-7</a:t>
            </a:r>
            <a:r>
              <a:rPr lang="zh-CN" altLang="en-US" sz="2400" b="1" dirty="0">
                <a:solidFill>
                  <a:srgbClr val="FF0000"/>
                </a:solidFill>
              </a:rPr>
              <a:t>月试营业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34" y="1155639"/>
            <a:ext cx="3664607" cy="2441544"/>
          </a:xfrm>
          <a:prstGeom prst="rect">
            <a:avLst/>
          </a:prstGeom>
        </p:spPr>
      </p:pic>
      <p:pic>
        <p:nvPicPr>
          <p:cNvPr id="4" name="图片 3" descr="男人的起重机&#10;&#10;中度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431" y="1182625"/>
            <a:ext cx="3698958" cy="2399984"/>
          </a:xfrm>
          <a:prstGeom prst="rect">
            <a:avLst/>
          </a:prstGeom>
        </p:spPr>
      </p:pic>
      <p:pic>
        <p:nvPicPr>
          <p:cNvPr id="7" name="图片 6" descr="图形用户界面, 网站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29" y="3779428"/>
            <a:ext cx="3664607" cy="2437796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647113" y="83134"/>
            <a:ext cx="6237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楷体" panose="02010609060101010101" pitchFamily="49" charset="-122"/>
                <a:ea typeface="华文楷体" panose="02010600040101010101" pitchFamily="2" charset="-122"/>
              </a:rPr>
              <a:t>立足华北     面向全国    瞄准世界</a:t>
            </a:r>
            <a:endParaRPr lang="zh-CN" altLang="en-US" dirty="0">
              <a:solidFill>
                <a:srgbClr val="0070C0"/>
              </a:solidFill>
              <a:latin typeface="楷体" panose="02010609060101010101" pitchFamily="49" charset="-122"/>
              <a:ea typeface="华文楷体" panose="02010600040101010101" pitchFamily="2" charset="-122"/>
            </a:endParaRPr>
          </a:p>
        </p:txBody>
      </p:sp>
      <p:pic>
        <p:nvPicPr>
          <p:cNvPr id="12" name="图片 11" descr="微信图片_202210281515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500" y="3693795"/>
            <a:ext cx="3542665" cy="2491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/>
          <p:cNvCxnSpPr>
            <a:endCxn id="6" idx="4"/>
          </p:cNvCxnSpPr>
          <p:nvPr/>
        </p:nvCxnSpPr>
        <p:spPr>
          <a:xfrm>
            <a:off x="412115" y="-5715"/>
            <a:ext cx="1270" cy="819785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-9525" y="404495"/>
            <a:ext cx="845185" cy="0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75285" y="737870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矢量智能对象 拷贝 2"/>
          <p:cNvPicPr>
            <a:picLocks noChangeAspect="1"/>
          </p:cNvPicPr>
          <p:nvPr/>
        </p:nvPicPr>
        <p:blipFill>
          <a:blip r:embed="rId1" cstate="print"/>
          <a:srcRect l="4735" t="3701" r="84912" b="91252"/>
          <a:stretch>
            <a:fillRect/>
          </a:stretch>
        </p:blipFill>
        <p:spPr>
          <a:xfrm>
            <a:off x="767080" y="223520"/>
            <a:ext cx="1041400" cy="374015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-5715" y="6400165"/>
            <a:ext cx="12212955" cy="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-47625" y="6496050"/>
            <a:ext cx="12286615" cy="0"/>
          </a:xfrm>
          <a:prstGeom prst="line">
            <a:avLst/>
          </a:prstGeom>
          <a:ln w="920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0080000" y="6570000"/>
            <a:ext cx="1744980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80000"/>
              </a:lnSpc>
            </a:pPr>
            <a:r>
              <a:rPr lang="zh-CN" altLang="en-US" dirty="0">
                <a:ln>
                  <a:noFill/>
                </a:ln>
                <a:solidFill>
                  <a:srgbClr val="325B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天津康汇医院</a:t>
            </a:r>
            <a:endParaRPr lang="zh-CN" altLang="en-US" dirty="0">
              <a:ln>
                <a:noFill/>
              </a:ln>
              <a:solidFill>
                <a:srgbClr val="325B8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724660" y="423545"/>
            <a:ext cx="10498455" cy="0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19"/>
          <p:cNvSpPr txBox="1"/>
          <p:nvPr/>
        </p:nvSpPr>
        <p:spPr>
          <a:xfrm>
            <a:off x="4515485" y="1442085"/>
            <a:ext cx="34836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  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康汇医院竣工</a:t>
            </a:r>
            <a:endParaRPr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647113" y="83134"/>
            <a:ext cx="6237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楷体" panose="02010609060101010101" pitchFamily="49" charset="-122"/>
                <a:ea typeface="华文楷体" panose="02010600040101010101" pitchFamily="2" charset="-122"/>
              </a:rPr>
              <a:t>立足华北     面向全国    瞄准世界</a:t>
            </a:r>
            <a:endParaRPr lang="zh-CN" altLang="en-US" dirty="0">
              <a:solidFill>
                <a:srgbClr val="0070C0"/>
              </a:solidFill>
              <a:latin typeface="楷体" panose="02010609060101010101" pitchFamily="49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 descr="微信图片_202210281515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4345" y="3779520"/>
            <a:ext cx="3640455" cy="2322195"/>
          </a:xfrm>
          <a:prstGeom prst="rect">
            <a:avLst/>
          </a:prstGeom>
        </p:spPr>
      </p:pic>
      <p:pic>
        <p:nvPicPr>
          <p:cNvPr id="5" name="图片 4" descr="微信图片_2022102815153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5920" y="3727450"/>
            <a:ext cx="3568065" cy="2374265"/>
          </a:xfrm>
          <a:prstGeom prst="rect">
            <a:avLst/>
          </a:prstGeom>
        </p:spPr>
      </p:pic>
      <p:pic>
        <p:nvPicPr>
          <p:cNvPr id="8" name="图片 7" descr="微信图片_2022102815153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4000" y="814070"/>
            <a:ext cx="3690620" cy="2312670"/>
          </a:xfrm>
          <a:prstGeom prst="rect">
            <a:avLst/>
          </a:prstGeom>
        </p:spPr>
      </p:pic>
      <p:pic>
        <p:nvPicPr>
          <p:cNvPr id="10" name="图片 9" descr="微信图片_2022102815150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69325" y="3726815"/>
            <a:ext cx="3377565" cy="2577465"/>
          </a:xfrm>
          <a:prstGeom prst="rect">
            <a:avLst/>
          </a:prstGeom>
        </p:spPr>
      </p:pic>
      <p:pic>
        <p:nvPicPr>
          <p:cNvPr id="11" name="图片 10" descr="微信图片_202210281515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210" y="2807970"/>
            <a:ext cx="4333240" cy="3293745"/>
          </a:xfrm>
          <a:prstGeom prst="rect">
            <a:avLst/>
          </a:prstGeom>
        </p:spPr>
      </p:pic>
      <p:pic>
        <p:nvPicPr>
          <p:cNvPr id="14" name="图片 13" descr="微信图片_202210281515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69960" y="737870"/>
            <a:ext cx="3388360" cy="2322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/>
          <p:cNvCxnSpPr>
            <a:endCxn id="6" idx="4"/>
          </p:cNvCxnSpPr>
          <p:nvPr/>
        </p:nvCxnSpPr>
        <p:spPr>
          <a:xfrm>
            <a:off x="412115" y="-5715"/>
            <a:ext cx="1270" cy="819785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-9525" y="404495"/>
            <a:ext cx="845185" cy="0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75285" y="737870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矢量智能对象 拷贝 2"/>
          <p:cNvPicPr>
            <a:picLocks noChangeAspect="1"/>
          </p:cNvPicPr>
          <p:nvPr/>
        </p:nvPicPr>
        <p:blipFill>
          <a:blip r:embed="rId1" cstate="print"/>
          <a:srcRect l="4735" t="3701" r="84912" b="91252"/>
          <a:stretch>
            <a:fillRect/>
          </a:stretch>
        </p:blipFill>
        <p:spPr>
          <a:xfrm>
            <a:off x="767080" y="223520"/>
            <a:ext cx="1041400" cy="374015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-5715" y="6400165"/>
            <a:ext cx="12212955" cy="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-47625" y="6496050"/>
            <a:ext cx="12286615" cy="0"/>
          </a:xfrm>
          <a:prstGeom prst="line">
            <a:avLst/>
          </a:prstGeom>
          <a:ln w="920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0080000" y="6570000"/>
            <a:ext cx="1744980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80000"/>
              </a:lnSpc>
            </a:pPr>
            <a:r>
              <a:rPr lang="zh-CN" altLang="en-US" dirty="0">
                <a:ln>
                  <a:noFill/>
                </a:ln>
                <a:solidFill>
                  <a:srgbClr val="325B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天津康汇医院</a:t>
            </a:r>
            <a:endParaRPr lang="zh-CN" altLang="en-US" dirty="0">
              <a:ln>
                <a:noFill/>
              </a:ln>
              <a:solidFill>
                <a:srgbClr val="325B8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724660" y="423545"/>
            <a:ext cx="10498455" cy="0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-2190003" y="527816"/>
            <a:ext cx="8401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医院架构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6" y="1149315"/>
            <a:ext cx="1775952" cy="51768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138" y="1046317"/>
            <a:ext cx="10316861" cy="525767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400733" y="119964"/>
            <a:ext cx="6237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楷体" panose="02010609060101010101" pitchFamily="49" charset="-122"/>
                <a:ea typeface="华文楷体" panose="02010600040101010101" pitchFamily="2" charset="-122"/>
              </a:rPr>
              <a:t>立足华北     面向全国    瞄准世界</a:t>
            </a:r>
            <a:endParaRPr lang="zh-CN" altLang="en-US" dirty="0">
              <a:solidFill>
                <a:srgbClr val="0070C0"/>
              </a:solidFill>
              <a:latin typeface="楷体" panose="02010609060101010101" pitchFamily="49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/>
          <p:cNvCxnSpPr>
            <a:endCxn id="6" idx="4"/>
          </p:cNvCxnSpPr>
          <p:nvPr/>
        </p:nvCxnSpPr>
        <p:spPr>
          <a:xfrm>
            <a:off x="412115" y="-5715"/>
            <a:ext cx="1270" cy="819785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-9525" y="404495"/>
            <a:ext cx="845185" cy="0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75285" y="737870"/>
            <a:ext cx="76200" cy="762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矢量智能对象 拷贝 2"/>
          <p:cNvPicPr>
            <a:picLocks noChangeAspect="1"/>
          </p:cNvPicPr>
          <p:nvPr/>
        </p:nvPicPr>
        <p:blipFill>
          <a:blip r:embed="rId1" cstate="print"/>
          <a:srcRect l="4735" t="3701" r="84912" b="91252"/>
          <a:stretch>
            <a:fillRect/>
          </a:stretch>
        </p:blipFill>
        <p:spPr>
          <a:xfrm>
            <a:off x="767080" y="223520"/>
            <a:ext cx="1041400" cy="374015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-5715" y="6400165"/>
            <a:ext cx="12212955" cy="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-47625" y="6496050"/>
            <a:ext cx="12286615" cy="0"/>
          </a:xfrm>
          <a:prstGeom prst="line">
            <a:avLst/>
          </a:prstGeom>
          <a:ln w="920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0080000" y="6570000"/>
            <a:ext cx="1744980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80000"/>
              </a:lnSpc>
            </a:pPr>
            <a:r>
              <a:rPr lang="zh-CN" altLang="en-US" dirty="0">
                <a:ln>
                  <a:noFill/>
                </a:ln>
                <a:solidFill>
                  <a:srgbClr val="325B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天津康汇医院</a:t>
            </a:r>
            <a:endParaRPr lang="zh-CN" altLang="en-US" dirty="0">
              <a:ln>
                <a:noFill/>
              </a:ln>
              <a:solidFill>
                <a:srgbClr val="325B8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724660" y="423545"/>
            <a:ext cx="10498455" cy="0"/>
          </a:xfrm>
          <a:prstGeom prst="line">
            <a:avLst/>
          </a:prstGeom>
          <a:ln w="222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1082675" y="483870"/>
            <a:ext cx="5353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学科功能分布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1724660" y="5494020"/>
            <a:ext cx="135890" cy="127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矩形 79"/>
          <p:cNvSpPr/>
          <p:nvPr/>
        </p:nvSpPr>
        <p:spPr>
          <a:xfrm>
            <a:off x="1724660" y="6022975"/>
            <a:ext cx="135890" cy="127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3647113" y="83134"/>
            <a:ext cx="6237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楷体" panose="02010609060101010101" pitchFamily="49" charset="-122"/>
                <a:ea typeface="华文楷体" panose="02010600040101010101" pitchFamily="2" charset="-122"/>
              </a:rPr>
              <a:t>立足华北     面向全国    瞄准世界</a:t>
            </a:r>
            <a:endParaRPr lang="zh-CN" altLang="en-US" dirty="0">
              <a:solidFill>
                <a:srgbClr val="0070C0"/>
              </a:solidFill>
              <a:latin typeface="楷体" panose="02010609060101010101" pitchFamily="49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735" y="1062355"/>
            <a:ext cx="8181340" cy="41903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72640" y="5373370"/>
            <a:ext cx="55575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1" spc="160" dirty="0">
                <a:solidFill>
                  <a:srgbClr val="C0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设置10余个临床重点专科，40余个临床专业科室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072640" y="5862320"/>
            <a:ext cx="69037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spc="160" dirty="0">
                <a:solidFill>
                  <a:srgbClr val="C0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心血管、神经、肿瘤、妇产、医学美容、健康管理等学科中心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tags/tag1.xml><?xml version="1.0" encoding="utf-8"?>
<p:tagLst xmlns:p="http://schemas.openxmlformats.org/presentationml/2006/main">
  <p:tag name="KSO_WPP_MARK_KEY" val="1dffbdba-474f-4811-ace6-922c20df4b7f"/>
  <p:tag name="COMMONDATA" val="eyJoZGlkIjoiZGQ1NTgxYjY5NDllZDZiNTM0NmMzMjM0YmZkMDczZjQ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1349</Words>
  <Application>WPS 演示</Application>
  <PresentationFormat>自定义</PresentationFormat>
  <Paragraphs>211</Paragraphs>
  <Slides>19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黑体</vt:lpstr>
      <vt:lpstr>楷体</vt:lpstr>
      <vt:lpstr>华文楷体</vt:lpstr>
      <vt:lpstr>Calibri</vt:lpstr>
      <vt:lpstr>等线</vt:lpstr>
      <vt:lpstr>Arial Unicode MS</vt:lpstr>
      <vt:lpstr>等线 Light</vt:lpstr>
      <vt:lpstr>Office 主题​​</vt:lpstr>
      <vt:lpstr>PowerPoint 演示文稿</vt:lpstr>
      <vt:lpstr>PowerPoint 演示文稿</vt:lpstr>
      <vt:lpstr>天津康汇医院设置批准书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Luo Lailong</dc:creator>
  <cp:lastModifiedBy>Administrator</cp:lastModifiedBy>
  <cp:revision>106</cp:revision>
  <dcterms:created xsi:type="dcterms:W3CDTF">2019-12-23T04:52:00Z</dcterms:created>
  <dcterms:modified xsi:type="dcterms:W3CDTF">2022-11-04T02:38:57Z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56267F86A3444E43B0DFB3761C070385</vt:lpwstr>
  </property>
  <property fmtid="{D5CDD505-2E9C-101B-9397-08002B2CF9AE}" pid="3" name="KSOProductBuildVer">
    <vt:lpwstr>2052-11.1.0.12598</vt:lpwstr>
  </property>
</Properties>
</file>