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60" r:id="rId2"/>
    <p:sldId id="256" r:id="rId3"/>
  </p:sldIdLst>
  <p:sldSz cx="6858000" cy="9906000" type="A4"/>
  <p:notesSz cx="6858000" cy="9144000"/>
  <p:embeddedFontLst>
    <p:embeddedFont>
      <p:font typeface="Arial Rounded MT Bold" panose="020F070403050403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等线 Light" panose="02010600030101010101" pitchFamily="2" charset="-122"/>
      <p:regular r:id="rId11"/>
    </p:embeddedFont>
    <p:embeddedFont>
      <p:font typeface="楷体" panose="02010609060101010101" pitchFamily="49" charset="-122"/>
      <p:regular r:id="rId12"/>
    </p:embeddedFont>
    <p:embeddedFont>
      <p:font typeface="微软雅黑" panose="020B0503020204020204" pitchFamily="34" charset="-122"/>
      <p:regular r:id="rId13"/>
      <p:bold r:id="rId14"/>
    </p:embeddedFont>
    <p:embeddedFont>
      <p:font typeface="微软雅黑 Light" panose="020B0502040204020203" pitchFamily="34" charset="-122"/>
      <p:regular r:id="rId15"/>
    </p:embeddedFont>
    <p:embeddedFont>
      <p:font typeface="幼圆" panose="02010509060101010101" pitchFamily="49" charset="-122"/>
      <p:regular r:id="rId1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12" userDrawn="1">
          <p15:clr>
            <a:srgbClr val="A4A3A4"/>
          </p15:clr>
        </p15:guide>
        <p15:guide id="2" pos="1343" userDrawn="1">
          <p15:clr>
            <a:srgbClr val="A4A3A4"/>
          </p15:clr>
        </p15:guide>
        <p15:guide id="3" pos="238" userDrawn="1">
          <p15:clr>
            <a:srgbClr val="A4A3A4"/>
          </p15:clr>
        </p15:guide>
        <p15:guide id="4" pos="1139" userDrawn="1">
          <p15:clr>
            <a:srgbClr val="A4A3A4"/>
          </p15:clr>
        </p15:guide>
        <p15:guide id="5" pos="40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05" autoAdjust="0"/>
  </p:normalViewPr>
  <p:slideViewPr>
    <p:cSldViewPr snapToGrid="0" showGuides="1">
      <p:cViewPr>
        <p:scale>
          <a:sx n="60" d="100"/>
          <a:sy n="60" d="100"/>
        </p:scale>
        <p:origin x="1888" y="-964"/>
      </p:cViewPr>
      <p:guideLst>
        <p:guide orient="horz" pos="5512"/>
        <p:guide pos="1343"/>
        <p:guide pos="238"/>
        <p:guide pos="1139"/>
        <p:guide pos="40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869-08C2-4348-9C72-2B4212AB6139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7779-00EB-4363-960E-96478CE63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35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869-08C2-4348-9C72-2B4212AB6139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7779-00EB-4363-960E-96478CE63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79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869-08C2-4348-9C72-2B4212AB6139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7779-00EB-4363-960E-96478CE63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72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869-08C2-4348-9C72-2B4212AB6139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7779-00EB-4363-960E-96478CE63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4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869-08C2-4348-9C72-2B4212AB6139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7779-00EB-4363-960E-96478CE63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24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869-08C2-4348-9C72-2B4212AB6139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7779-00EB-4363-960E-96478CE63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17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869-08C2-4348-9C72-2B4212AB6139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7779-00EB-4363-960E-96478CE63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1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869-08C2-4348-9C72-2B4212AB6139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7779-00EB-4363-960E-96478CE63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6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869-08C2-4348-9C72-2B4212AB6139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7779-00EB-4363-960E-96478CE63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88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869-08C2-4348-9C72-2B4212AB6139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7779-00EB-4363-960E-96478CE63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60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869-08C2-4348-9C72-2B4212AB6139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7779-00EB-4363-960E-96478CE63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72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E869-08C2-4348-9C72-2B4212AB6139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7779-00EB-4363-960E-96478CE63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8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emc.com.c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xyq0629@126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8D3F286-39E8-41D9-8CB1-52CA63442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13"/>
            <a:ext cx="6858000" cy="4010742"/>
          </a:xfrm>
          <a:prstGeom prst="rect">
            <a:avLst/>
          </a:prstGeom>
        </p:spPr>
      </p:pic>
      <p:sp>
        <p:nvSpPr>
          <p:cNvPr id="58" name="矩形 19">
            <a:extLst>
              <a:ext uri="{FF2B5EF4-FFF2-40B4-BE49-F238E27FC236}">
                <a16:creationId xmlns:a16="http://schemas.microsoft.com/office/drawing/2014/main" id="{D93A4FD3-4A74-42FC-8706-D3A166CBAE0D}"/>
              </a:ext>
            </a:extLst>
          </p:cNvPr>
          <p:cNvSpPr/>
          <p:nvPr/>
        </p:nvSpPr>
        <p:spPr>
          <a:xfrm>
            <a:off x="775736" y="5747741"/>
            <a:ext cx="5900821" cy="1715501"/>
          </a:xfrm>
          <a:custGeom>
            <a:avLst/>
            <a:gdLst>
              <a:gd name="connsiteX0" fmla="*/ 0 w 8052179"/>
              <a:gd name="connsiteY0" fmla="*/ 0 h 2009632"/>
              <a:gd name="connsiteX1" fmla="*/ 8052179 w 8052179"/>
              <a:gd name="connsiteY1" fmla="*/ 0 h 2009632"/>
              <a:gd name="connsiteX2" fmla="*/ 8052179 w 8052179"/>
              <a:gd name="connsiteY2" fmla="*/ 2009632 h 2009632"/>
              <a:gd name="connsiteX3" fmla="*/ 0 w 8052179"/>
              <a:gd name="connsiteY3" fmla="*/ 2009632 h 2009632"/>
              <a:gd name="connsiteX4" fmla="*/ 0 w 8052179"/>
              <a:gd name="connsiteY4" fmla="*/ 0 h 2009632"/>
              <a:gd name="connsiteX0" fmla="*/ 0 w 8379726"/>
              <a:gd name="connsiteY0" fmla="*/ 81886 h 2009632"/>
              <a:gd name="connsiteX1" fmla="*/ 8379726 w 8379726"/>
              <a:gd name="connsiteY1" fmla="*/ 0 h 2009632"/>
              <a:gd name="connsiteX2" fmla="*/ 8379726 w 8379726"/>
              <a:gd name="connsiteY2" fmla="*/ 2009632 h 2009632"/>
              <a:gd name="connsiteX3" fmla="*/ 327547 w 8379726"/>
              <a:gd name="connsiteY3" fmla="*/ 2009632 h 2009632"/>
              <a:gd name="connsiteX4" fmla="*/ 0 w 8379726"/>
              <a:gd name="connsiteY4" fmla="*/ 81886 h 2009632"/>
              <a:gd name="connsiteX0" fmla="*/ 0 w 8379726"/>
              <a:gd name="connsiteY0" fmla="*/ 81886 h 2009632"/>
              <a:gd name="connsiteX1" fmla="*/ 8379726 w 8379726"/>
              <a:gd name="connsiteY1" fmla="*/ 0 h 2009632"/>
              <a:gd name="connsiteX2" fmla="*/ 8379726 w 8379726"/>
              <a:gd name="connsiteY2" fmla="*/ 2009632 h 2009632"/>
              <a:gd name="connsiteX3" fmla="*/ 709685 w 8379726"/>
              <a:gd name="connsiteY3" fmla="*/ 1968689 h 2009632"/>
              <a:gd name="connsiteX4" fmla="*/ 0 w 8379726"/>
              <a:gd name="connsiteY4" fmla="*/ 81886 h 2009632"/>
              <a:gd name="connsiteX0" fmla="*/ 0 w 8366079"/>
              <a:gd name="connsiteY0" fmla="*/ 0 h 2009633"/>
              <a:gd name="connsiteX1" fmla="*/ 8366079 w 8366079"/>
              <a:gd name="connsiteY1" fmla="*/ 1 h 2009633"/>
              <a:gd name="connsiteX2" fmla="*/ 8366079 w 8366079"/>
              <a:gd name="connsiteY2" fmla="*/ 2009633 h 2009633"/>
              <a:gd name="connsiteX3" fmla="*/ 696038 w 8366079"/>
              <a:gd name="connsiteY3" fmla="*/ 1968690 h 2009633"/>
              <a:gd name="connsiteX4" fmla="*/ 0 w 8366079"/>
              <a:gd name="connsiteY4" fmla="*/ 0 h 2009633"/>
              <a:gd name="connsiteX0" fmla="*/ 0 w 8406626"/>
              <a:gd name="connsiteY0" fmla="*/ 0 h 2009633"/>
              <a:gd name="connsiteX1" fmla="*/ 8406626 w 8406626"/>
              <a:gd name="connsiteY1" fmla="*/ 1 h 2009633"/>
              <a:gd name="connsiteX2" fmla="*/ 8406626 w 8406626"/>
              <a:gd name="connsiteY2" fmla="*/ 2009633 h 2009633"/>
              <a:gd name="connsiteX3" fmla="*/ 736585 w 8406626"/>
              <a:gd name="connsiteY3" fmla="*/ 1968690 h 2009633"/>
              <a:gd name="connsiteX4" fmla="*/ 0 w 8406626"/>
              <a:gd name="connsiteY4" fmla="*/ 0 h 2009633"/>
              <a:gd name="connsiteX0" fmla="*/ 0 w 8451223"/>
              <a:gd name="connsiteY0" fmla="*/ 0 h 2009633"/>
              <a:gd name="connsiteX1" fmla="*/ 8451223 w 8451223"/>
              <a:gd name="connsiteY1" fmla="*/ 1 h 2009633"/>
              <a:gd name="connsiteX2" fmla="*/ 8451223 w 8451223"/>
              <a:gd name="connsiteY2" fmla="*/ 2009633 h 2009633"/>
              <a:gd name="connsiteX3" fmla="*/ 781182 w 8451223"/>
              <a:gd name="connsiteY3" fmla="*/ 1968690 h 2009633"/>
              <a:gd name="connsiteX4" fmla="*/ 0 w 8451223"/>
              <a:gd name="connsiteY4" fmla="*/ 0 h 2009633"/>
              <a:gd name="connsiteX0" fmla="*/ 0 w 8451223"/>
              <a:gd name="connsiteY0" fmla="*/ 0 h 2009633"/>
              <a:gd name="connsiteX1" fmla="*/ 8451223 w 8451223"/>
              <a:gd name="connsiteY1" fmla="*/ 1 h 2009633"/>
              <a:gd name="connsiteX2" fmla="*/ 8451223 w 8451223"/>
              <a:gd name="connsiteY2" fmla="*/ 2009633 h 2009633"/>
              <a:gd name="connsiteX3" fmla="*/ 540371 w 8451223"/>
              <a:gd name="connsiteY3" fmla="*/ 1923044 h 2009633"/>
              <a:gd name="connsiteX4" fmla="*/ 0 w 8451223"/>
              <a:gd name="connsiteY4" fmla="*/ 0 h 2009633"/>
              <a:gd name="connsiteX0" fmla="*/ 0 w 8451223"/>
              <a:gd name="connsiteY0" fmla="*/ 0 h 2009633"/>
              <a:gd name="connsiteX1" fmla="*/ 8451223 w 8451223"/>
              <a:gd name="connsiteY1" fmla="*/ 1 h 2009633"/>
              <a:gd name="connsiteX2" fmla="*/ 8451223 w 8451223"/>
              <a:gd name="connsiteY2" fmla="*/ 2009633 h 2009633"/>
              <a:gd name="connsiteX3" fmla="*/ 452803 w 8451223"/>
              <a:gd name="connsiteY3" fmla="*/ 1938260 h 2009633"/>
              <a:gd name="connsiteX4" fmla="*/ 0 w 8451223"/>
              <a:gd name="connsiteY4" fmla="*/ 0 h 2009633"/>
              <a:gd name="connsiteX0" fmla="*/ 0 w 8451223"/>
              <a:gd name="connsiteY0" fmla="*/ 0 h 2009633"/>
              <a:gd name="connsiteX1" fmla="*/ 8451223 w 8451223"/>
              <a:gd name="connsiteY1" fmla="*/ 1 h 2009633"/>
              <a:gd name="connsiteX2" fmla="*/ 8451223 w 8451223"/>
              <a:gd name="connsiteY2" fmla="*/ 2009633 h 2009633"/>
              <a:gd name="connsiteX3" fmla="*/ 387127 w 8451223"/>
              <a:gd name="connsiteY3" fmla="*/ 1907829 h 2009633"/>
              <a:gd name="connsiteX4" fmla="*/ 0 w 8451223"/>
              <a:gd name="connsiteY4" fmla="*/ 0 h 2009633"/>
              <a:gd name="connsiteX0" fmla="*/ 0 w 8538791"/>
              <a:gd name="connsiteY0" fmla="*/ 0 h 2009633"/>
              <a:gd name="connsiteX1" fmla="*/ 8538791 w 8538791"/>
              <a:gd name="connsiteY1" fmla="*/ 1 h 2009633"/>
              <a:gd name="connsiteX2" fmla="*/ 8538791 w 8538791"/>
              <a:gd name="connsiteY2" fmla="*/ 2009633 h 2009633"/>
              <a:gd name="connsiteX3" fmla="*/ 474695 w 8538791"/>
              <a:gd name="connsiteY3" fmla="*/ 1907829 h 2009633"/>
              <a:gd name="connsiteX4" fmla="*/ 0 w 8538791"/>
              <a:gd name="connsiteY4" fmla="*/ 0 h 2009633"/>
              <a:gd name="connsiteX0" fmla="*/ 0 w 8538791"/>
              <a:gd name="connsiteY0" fmla="*/ 0 h 2009633"/>
              <a:gd name="connsiteX1" fmla="*/ 8538791 w 8538791"/>
              <a:gd name="connsiteY1" fmla="*/ 1 h 2009633"/>
              <a:gd name="connsiteX2" fmla="*/ 8538791 w 8538791"/>
              <a:gd name="connsiteY2" fmla="*/ 2009633 h 2009633"/>
              <a:gd name="connsiteX3" fmla="*/ 518479 w 8538791"/>
              <a:gd name="connsiteY3" fmla="*/ 1907829 h 2009633"/>
              <a:gd name="connsiteX4" fmla="*/ 0 w 8538791"/>
              <a:gd name="connsiteY4" fmla="*/ 0 h 2009633"/>
              <a:gd name="connsiteX0" fmla="*/ 0 w 8594333"/>
              <a:gd name="connsiteY0" fmla="*/ 0 h 2009633"/>
              <a:gd name="connsiteX1" fmla="*/ 8594333 w 8594333"/>
              <a:gd name="connsiteY1" fmla="*/ 60863 h 2009633"/>
              <a:gd name="connsiteX2" fmla="*/ 8538791 w 8594333"/>
              <a:gd name="connsiteY2" fmla="*/ 2009633 h 2009633"/>
              <a:gd name="connsiteX3" fmla="*/ 518479 w 8594333"/>
              <a:gd name="connsiteY3" fmla="*/ 1907829 h 2009633"/>
              <a:gd name="connsiteX4" fmla="*/ 0 w 8594333"/>
              <a:gd name="connsiteY4" fmla="*/ 0 h 2009633"/>
              <a:gd name="connsiteX0" fmla="*/ 0 w 8594333"/>
              <a:gd name="connsiteY0" fmla="*/ 0 h 2055279"/>
              <a:gd name="connsiteX1" fmla="*/ 8594333 w 8594333"/>
              <a:gd name="connsiteY1" fmla="*/ 60863 h 2055279"/>
              <a:gd name="connsiteX2" fmla="*/ 8446222 w 8594333"/>
              <a:gd name="connsiteY2" fmla="*/ 2055279 h 2055279"/>
              <a:gd name="connsiteX3" fmla="*/ 518479 w 8594333"/>
              <a:gd name="connsiteY3" fmla="*/ 1907829 h 2055279"/>
              <a:gd name="connsiteX4" fmla="*/ 0 w 8594333"/>
              <a:gd name="connsiteY4" fmla="*/ 0 h 2055279"/>
              <a:gd name="connsiteX0" fmla="*/ 0 w 8594333"/>
              <a:gd name="connsiteY0" fmla="*/ 0 h 2055279"/>
              <a:gd name="connsiteX1" fmla="*/ 8594333 w 8594333"/>
              <a:gd name="connsiteY1" fmla="*/ 60863 h 2055279"/>
              <a:gd name="connsiteX2" fmla="*/ 8446222 w 8594333"/>
              <a:gd name="connsiteY2" fmla="*/ 2055279 h 2055279"/>
              <a:gd name="connsiteX3" fmla="*/ 499966 w 8594333"/>
              <a:gd name="connsiteY3" fmla="*/ 1968690 h 2055279"/>
              <a:gd name="connsiteX4" fmla="*/ 0 w 8594333"/>
              <a:gd name="connsiteY4" fmla="*/ 0 h 2055279"/>
              <a:gd name="connsiteX0" fmla="*/ 0 w 8464736"/>
              <a:gd name="connsiteY0" fmla="*/ 0 h 2055279"/>
              <a:gd name="connsiteX1" fmla="*/ 8464736 w 8464736"/>
              <a:gd name="connsiteY1" fmla="*/ 45647 h 2055279"/>
              <a:gd name="connsiteX2" fmla="*/ 8446222 w 8464736"/>
              <a:gd name="connsiteY2" fmla="*/ 2055279 h 2055279"/>
              <a:gd name="connsiteX3" fmla="*/ 499966 w 8464736"/>
              <a:gd name="connsiteY3" fmla="*/ 1968690 h 2055279"/>
              <a:gd name="connsiteX4" fmla="*/ 0 w 8464736"/>
              <a:gd name="connsiteY4" fmla="*/ 0 h 2055279"/>
              <a:gd name="connsiteX0" fmla="*/ 0 w 8520278"/>
              <a:gd name="connsiteY0" fmla="*/ 0 h 2055279"/>
              <a:gd name="connsiteX1" fmla="*/ 8464736 w 8520278"/>
              <a:gd name="connsiteY1" fmla="*/ 45647 h 2055279"/>
              <a:gd name="connsiteX2" fmla="*/ 8520278 w 8520278"/>
              <a:gd name="connsiteY2" fmla="*/ 2055279 h 2055279"/>
              <a:gd name="connsiteX3" fmla="*/ 499966 w 8520278"/>
              <a:gd name="connsiteY3" fmla="*/ 1968690 h 2055279"/>
              <a:gd name="connsiteX4" fmla="*/ 0 w 8520278"/>
              <a:gd name="connsiteY4" fmla="*/ 0 h 2055279"/>
              <a:gd name="connsiteX0" fmla="*/ 0 w 8557306"/>
              <a:gd name="connsiteY0" fmla="*/ 0 h 2055279"/>
              <a:gd name="connsiteX1" fmla="*/ 8557306 w 8557306"/>
              <a:gd name="connsiteY1" fmla="*/ 30432 h 2055279"/>
              <a:gd name="connsiteX2" fmla="*/ 8520278 w 8557306"/>
              <a:gd name="connsiteY2" fmla="*/ 2055279 h 2055279"/>
              <a:gd name="connsiteX3" fmla="*/ 499966 w 8557306"/>
              <a:gd name="connsiteY3" fmla="*/ 1968690 h 2055279"/>
              <a:gd name="connsiteX4" fmla="*/ 0 w 8557306"/>
              <a:gd name="connsiteY4" fmla="*/ 0 h 205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7306" h="2055279">
                <a:moveTo>
                  <a:pt x="0" y="0"/>
                </a:moveTo>
                <a:lnTo>
                  <a:pt x="8557306" y="30432"/>
                </a:lnTo>
                <a:lnTo>
                  <a:pt x="8520278" y="2055279"/>
                </a:lnTo>
                <a:lnTo>
                  <a:pt x="499966" y="19686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椭圆 21"/>
          <p:cNvSpPr/>
          <p:nvPr/>
        </p:nvSpPr>
        <p:spPr>
          <a:xfrm>
            <a:off x="3922476" y="-533759"/>
            <a:ext cx="3929578" cy="380786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5" name="直接连接符 14"/>
          <p:cNvCxnSpPr>
            <a:cxnSpLocks/>
          </p:cNvCxnSpPr>
          <p:nvPr/>
        </p:nvCxnSpPr>
        <p:spPr>
          <a:xfrm flipH="1">
            <a:off x="1198958" y="5864494"/>
            <a:ext cx="1" cy="227077"/>
          </a:xfrm>
          <a:prstGeom prst="line">
            <a:avLst/>
          </a:prstGeom>
          <a:ln w="152400" cmpd="tri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935367" y="-1469791"/>
            <a:ext cx="14138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小巴</a:t>
            </a:r>
            <a:r>
              <a:rPr lang="en-US" altLang="zh-CN" sz="13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_1990</a:t>
            </a:r>
            <a:endParaRPr lang="zh-CN" altLang="en-US" sz="13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>
            <a:cxnSpLocks/>
          </p:cNvCxnSpPr>
          <p:nvPr/>
        </p:nvCxnSpPr>
        <p:spPr>
          <a:xfrm flipH="1">
            <a:off x="5944961" y="2141577"/>
            <a:ext cx="1179437" cy="13549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4225708" y="-4645"/>
            <a:ext cx="997994" cy="11325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808" y="-383125"/>
            <a:ext cx="3840246" cy="344541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48C19B0-0900-44D0-8C81-53AF14610745}"/>
              </a:ext>
            </a:extLst>
          </p:cNvPr>
          <p:cNvSpPr txBox="1"/>
          <p:nvPr/>
        </p:nvSpPr>
        <p:spPr>
          <a:xfrm>
            <a:off x="1314863" y="5814699"/>
            <a:ext cx="411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ea typeface="华康雅宋体W9" panose="02020909000000000000" pitchFamily="49" charset="-122"/>
              </a:rPr>
              <a:t>长沙湘电电气研究院简介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18164586-FAF3-4978-9881-6559952C706D}"/>
              </a:ext>
            </a:extLst>
          </p:cNvPr>
          <p:cNvSpPr txBox="1"/>
          <p:nvPr/>
        </p:nvSpPr>
        <p:spPr>
          <a:xfrm>
            <a:off x="1040480" y="6156760"/>
            <a:ext cx="5694147" cy="119770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 algn="just">
              <a:lnSpc>
                <a:spcPts val="2200"/>
              </a:lnSpc>
              <a:defRPr/>
            </a:pPr>
            <a:r>
              <a:rPr lang="zh-CN" altLang="zh-CN" sz="1600" dirty="0">
                <a:solidFill>
                  <a:prstClr val="black"/>
                </a:solidFill>
                <a:latin typeface="微软雅黑 Light"/>
                <a:ea typeface="微软雅黑 Light"/>
              </a:rPr>
              <a:t>长沙湘电</a:t>
            </a:r>
            <a:r>
              <a:rPr lang="zh-CN" altLang="en-US" sz="1600" dirty="0">
                <a:solidFill>
                  <a:prstClr val="black"/>
                </a:solidFill>
                <a:latin typeface="微软雅黑 Light"/>
                <a:ea typeface="微软雅黑 Light"/>
              </a:rPr>
              <a:t>电气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</a:rPr>
              <a:t>研究院是</a:t>
            </a:r>
            <a:r>
              <a:rPr lang="zh-CN" altLang="en-US" sz="1600" dirty="0">
                <a:solidFill>
                  <a:prstClr val="black"/>
                </a:solidFill>
                <a:latin typeface="微软雅黑 Light"/>
                <a:ea typeface="微软雅黑 Light"/>
              </a:rPr>
              <a:t>湘潭电机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</a:rPr>
              <a:t>股份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</a:rPr>
              <a:t>有限公司的一级研发平台，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/>
              <a:ea typeface="微软雅黑 Light"/>
            </a:endParaRPr>
          </a:p>
          <a:p>
            <a:pPr lvl="0" algn="just">
              <a:lnSpc>
                <a:spcPts val="2200"/>
              </a:lnSpc>
              <a:defRPr/>
            </a:pPr>
            <a:r>
              <a:rPr lang="en-US" altLang="zh-CN" sz="1600" dirty="0">
                <a:solidFill>
                  <a:prstClr val="black"/>
                </a:solidFill>
                <a:latin typeface="微软雅黑 Light"/>
                <a:ea typeface="微软雅黑 Light"/>
              </a:rPr>
              <a:t> 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</a:rPr>
              <a:t>且作为旗下全资子公司以公司化运营，</a:t>
            </a:r>
            <a:r>
              <a:rPr lang="zh-CN" altLang="en-US" sz="1600" dirty="0">
                <a:solidFill>
                  <a:prstClr val="black"/>
                </a:solidFill>
                <a:latin typeface="微软雅黑 Light"/>
                <a:ea typeface="微软雅黑 Light"/>
              </a:rPr>
              <a:t>公司落户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</a:rPr>
              <a:t>于湖南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/>
                <a:ea typeface="微软雅黑 Light"/>
              </a:rPr>
              <a:t>长沙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</a:rPr>
              <a:t>国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/>
              <a:ea typeface="微软雅黑 Light"/>
            </a:endParaRPr>
          </a:p>
          <a:p>
            <a:pPr lvl="0" algn="just">
              <a:lnSpc>
                <a:spcPts val="2200"/>
              </a:lnSpc>
              <a:defRPr/>
            </a:pPr>
            <a:r>
              <a:rPr lang="en-US" altLang="zh-CN" sz="1600" dirty="0">
                <a:solidFill>
                  <a:prstClr val="black"/>
                </a:solidFill>
                <a:latin typeface="微软雅黑 Light"/>
                <a:ea typeface="微软雅黑 Light"/>
              </a:rPr>
              <a:t>   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</a:rPr>
              <a:t>家高新区。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微软雅黑 Light"/>
                <a:sym typeface="+mn-lt"/>
              </a:rPr>
              <a:t>研究院下辖五个二级研究所：电机、电气、工程 </a:t>
            </a:r>
            <a:endParaRPr lang="en-US" altLang="zh-CN" sz="1600" dirty="0">
              <a:solidFill>
                <a:prstClr val="black"/>
              </a:solidFill>
              <a:latin typeface="楷体" panose="02010609060101010101" pitchFamily="49" charset="-122"/>
              <a:ea typeface="微软雅黑 Light"/>
              <a:sym typeface="+mn-lt"/>
            </a:endParaRPr>
          </a:p>
          <a:p>
            <a:pPr lvl="0" algn="just">
              <a:lnSpc>
                <a:spcPts val="2200"/>
              </a:lnSpc>
              <a:defRPr/>
            </a:pPr>
            <a:r>
              <a:rPr lang="en-US" altLang="zh-CN" sz="1600" dirty="0">
                <a:solidFill>
                  <a:prstClr val="black"/>
                </a:solidFill>
                <a:latin typeface="楷体" panose="02010609060101010101" pitchFamily="49" charset="-122"/>
                <a:ea typeface="微软雅黑 Light"/>
                <a:sym typeface="+mn-lt"/>
              </a:rPr>
              <a:t>   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微软雅黑 Light"/>
                <a:sym typeface="+mn-lt"/>
              </a:rPr>
              <a:t> 机械、基础材料、绝化研究所。</a:t>
            </a:r>
            <a:endParaRPr lang="zh-CN" altLang="zh-CN" sz="1600" dirty="0">
              <a:solidFill>
                <a:prstClr val="black"/>
              </a:solidFill>
              <a:latin typeface="微软雅黑 Light"/>
              <a:ea typeface="微软雅黑 Ligh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D569DA2-46B6-4D30-A4A1-DBC269397F48}"/>
              </a:ext>
            </a:extLst>
          </p:cNvPr>
          <p:cNvSpPr txBox="1"/>
          <p:nvPr/>
        </p:nvSpPr>
        <p:spPr>
          <a:xfrm>
            <a:off x="1040480" y="4012009"/>
            <a:ext cx="6076950" cy="176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200"/>
              </a:lnSpc>
              <a:buClr>
                <a:schemeClr val="accent1"/>
              </a:buClr>
              <a:buFont typeface="Wingdings" panose="05000000000000000000" pitchFamily="2" charset="2"/>
              <a:buChar char=""/>
            </a:pPr>
            <a:r>
              <a:rPr lang="zh-CN" altLang="zh-CN" sz="16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国家认定企业技术中心</a:t>
            </a:r>
          </a:p>
          <a:p>
            <a:pPr marL="342900" lvl="0" indent="-342900" algn="just">
              <a:lnSpc>
                <a:spcPts val="2200"/>
              </a:lnSpc>
              <a:buClr>
                <a:schemeClr val="accent1"/>
              </a:buClr>
              <a:buFont typeface="Wingdings" panose="05000000000000000000" pitchFamily="2" charset="2"/>
              <a:buChar char=""/>
            </a:pPr>
            <a:r>
              <a:rPr lang="zh-CN" altLang="zh-CN" sz="16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博士后工作站</a:t>
            </a:r>
          </a:p>
          <a:p>
            <a:pPr marL="342900" lvl="0" indent="-342900" algn="just">
              <a:lnSpc>
                <a:spcPts val="2200"/>
              </a:lnSpc>
              <a:buClr>
                <a:schemeClr val="accent1"/>
              </a:buClr>
              <a:buFont typeface="Wingdings" panose="05000000000000000000" pitchFamily="2" charset="2"/>
              <a:buChar char=""/>
            </a:pPr>
            <a:r>
              <a:rPr lang="zh-CN" altLang="zh-CN" sz="16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海上风力发电技术与检测国家重点实验室</a:t>
            </a:r>
          </a:p>
          <a:p>
            <a:pPr marL="342900" lvl="0" indent="-342900" algn="just">
              <a:lnSpc>
                <a:spcPts val="2200"/>
              </a:lnSpc>
              <a:buClr>
                <a:schemeClr val="accent1"/>
              </a:buClr>
              <a:buFont typeface="Wingdings" panose="05000000000000000000" pitchFamily="2" charset="2"/>
              <a:buChar char=""/>
            </a:pPr>
            <a:r>
              <a:rPr lang="zh-CN" altLang="zh-CN" sz="16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国家能源风力发电机研发（实验）中心</a:t>
            </a:r>
          </a:p>
          <a:p>
            <a:pPr marL="342900" lvl="0" indent="-342900" algn="just">
              <a:lnSpc>
                <a:spcPts val="2200"/>
              </a:lnSpc>
              <a:buClr>
                <a:schemeClr val="accent1"/>
              </a:buClr>
              <a:buFont typeface="Wingdings" panose="05000000000000000000" pitchFamily="2" charset="2"/>
              <a:buChar char=""/>
            </a:pPr>
            <a:r>
              <a:rPr lang="zh-CN" altLang="zh-CN" sz="16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湖南省工矿电传动车辆工程技术研究中心</a:t>
            </a:r>
          </a:p>
          <a:p>
            <a:pPr marL="342900" lvl="0" indent="-342900" algn="just">
              <a:lnSpc>
                <a:spcPts val="2200"/>
              </a:lnSpc>
              <a:buClr>
                <a:schemeClr val="accent1"/>
              </a:buClr>
              <a:buFont typeface="Wingdings" panose="05000000000000000000" pitchFamily="2" charset="2"/>
              <a:buChar char=""/>
            </a:pPr>
            <a:r>
              <a:rPr lang="zh-CN" altLang="zh-CN" sz="16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湖南省风电工程技术研究中心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DEB1EDB-D0C9-4575-BFFD-C3CACDE313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46" r="-1"/>
          <a:stretch/>
        </p:blipFill>
        <p:spPr>
          <a:xfrm rot="20961954" flipH="1">
            <a:off x="-95342" y="4357287"/>
            <a:ext cx="600861" cy="117967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515EADA-6027-4864-8160-4175FE58467F}"/>
              </a:ext>
            </a:extLst>
          </p:cNvPr>
          <p:cNvCxnSpPr>
            <a:cxnSpLocks/>
          </p:cNvCxnSpPr>
          <p:nvPr/>
        </p:nvCxnSpPr>
        <p:spPr>
          <a:xfrm>
            <a:off x="331434" y="3968781"/>
            <a:ext cx="1164733" cy="593721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E56D21EB-B4F3-4BE1-A6E1-E0B7F0F319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2" b="4568"/>
          <a:stretch/>
        </p:blipFill>
        <p:spPr>
          <a:xfrm>
            <a:off x="1916507" y="8724599"/>
            <a:ext cx="2162448" cy="1086316"/>
          </a:xfrm>
          <a:prstGeom prst="rect">
            <a:avLst/>
          </a:prstGeom>
        </p:spPr>
      </p:pic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71292088-039A-4E0C-9A4A-A1D8A3662288}"/>
              </a:ext>
            </a:extLst>
          </p:cNvPr>
          <p:cNvCxnSpPr>
            <a:cxnSpLocks/>
          </p:cNvCxnSpPr>
          <p:nvPr/>
        </p:nvCxnSpPr>
        <p:spPr>
          <a:xfrm flipV="1">
            <a:off x="1254490" y="8656688"/>
            <a:ext cx="5370911" cy="986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618674F0-8603-4FE1-A568-E6291BE8D22B}"/>
              </a:ext>
            </a:extLst>
          </p:cNvPr>
          <p:cNvCxnSpPr>
            <a:cxnSpLocks/>
          </p:cNvCxnSpPr>
          <p:nvPr/>
        </p:nvCxnSpPr>
        <p:spPr>
          <a:xfrm>
            <a:off x="4186012" y="7579060"/>
            <a:ext cx="0" cy="10776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5C1661CE-994F-4C04-9BC0-884D5B1DD4CB}"/>
              </a:ext>
            </a:extLst>
          </p:cNvPr>
          <p:cNvCxnSpPr>
            <a:cxnSpLocks/>
          </p:cNvCxnSpPr>
          <p:nvPr/>
        </p:nvCxnSpPr>
        <p:spPr>
          <a:xfrm>
            <a:off x="4186012" y="8656688"/>
            <a:ext cx="0" cy="11347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3C3AE595-2EE0-43D6-B52E-770DA52AAF9F}"/>
              </a:ext>
            </a:extLst>
          </p:cNvPr>
          <p:cNvSpPr txBox="1"/>
          <p:nvPr/>
        </p:nvSpPr>
        <p:spPr>
          <a:xfrm rot="20858499">
            <a:off x="261294" y="6955124"/>
            <a:ext cx="923330" cy="32746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JION  US</a:t>
            </a:r>
            <a:endParaRPr lang="zh-CN" altLang="en-US" sz="4800" b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1" name="等腰三角形 60">
            <a:extLst>
              <a:ext uri="{FF2B5EF4-FFF2-40B4-BE49-F238E27FC236}">
                <a16:creationId xmlns:a16="http://schemas.microsoft.com/office/drawing/2014/main" id="{610AA89C-3F4F-41D0-88C5-2464DC3EACD3}"/>
              </a:ext>
            </a:extLst>
          </p:cNvPr>
          <p:cNvSpPr/>
          <p:nvPr/>
        </p:nvSpPr>
        <p:spPr>
          <a:xfrm rot="10800000">
            <a:off x="1112065" y="3785769"/>
            <a:ext cx="246340" cy="18218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F66E759-D569-4C38-965E-92BE8BE93782}"/>
              </a:ext>
            </a:extLst>
          </p:cNvPr>
          <p:cNvSpPr/>
          <p:nvPr/>
        </p:nvSpPr>
        <p:spPr>
          <a:xfrm>
            <a:off x="-929991" y="2899428"/>
            <a:ext cx="4852467" cy="904118"/>
          </a:xfrm>
          <a:prstGeom prst="roundRect">
            <a:avLst>
              <a:gd name="adj" fmla="val 42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BECF304-8455-47B5-A8FD-2A0B6138AB7F}"/>
              </a:ext>
            </a:extLst>
          </p:cNvPr>
          <p:cNvSpPr txBox="1"/>
          <p:nvPr/>
        </p:nvSpPr>
        <p:spPr>
          <a:xfrm>
            <a:off x="210072" y="2984086"/>
            <a:ext cx="38543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5198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长沙湘电电气研究院</a:t>
            </a:r>
            <a:endParaRPr lang="en-US" altLang="zh-CN" sz="2800" b="1" dirty="0">
              <a:solidFill>
                <a:srgbClr val="005198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1200" b="1" dirty="0">
                <a:solidFill>
                  <a:srgbClr val="005198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CHANGSHA XEMC ELECTRICAL RESEARCH INSTITUTE</a:t>
            </a:r>
          </a:p>
          <a:p>
            <a:endParaRPr lang="zh-CN" altLang="en-US" sz="2800" b="1" dirty="0">
              <a:solidFill>
                <a:srgbClr val="005198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51E3A7-4E9D-4D0A-BCF0-520752DD0D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28489" r="9418" b="33293"/>
          <a:stretch/>
        </p:blipFill>
        <p:spPr>
          <a:xfrm>
            <a:off x="4550161" y="1952529"/>
            <a:ext cx="1945952" cy="616502"/>
          </a:xfrm>
          <a:prstGeom prst="round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F7D3F428-2BE9-4F21-B272-87E95A47B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30" y="7488709"/>
            <a:ext cx="2615136" cy="110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AB31E9F-4AB6-4B7B-8E56-ADC70D5EE7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8"/>
          <a:stretch/>
        </p:blipFill>
        <p:spPr>
          <a:xfrm>
            <a:off x="4253451" y="8701764"/>
            <a:ext cx="2388644" cy="112920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CE193E4-B90B-47D6-AC9C-0FCD433D850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6" b="7910"/>
          <a:stretch/>
        </p:blipFill>
        <p:spPr>
          <a:xfrm>
            <a:off x="4278188" y="7504309"/>
            <a:ext cx="2337169" cy="109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2000" decel="3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>
            <a:cxnSpLocks/>
          </p:cNvCxnSpPr>
          <p:nvPr/>
        </p:nvCxnSpPr>
        <p:spPr>
          <a:xfrm flipH="1">
            <a:off x="18911" y="1165971"/>
            <a:ext cx="2814522" cy="87400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cxnSpLocks/>
          </p:cNvCxnSpPr>
          <p:nvPr/>
        </p:nvCxnSpPr>
        <p:spPr>
          <a:xfrm flipH="1" flipV="1">
            <a:off x="-81706" y="4762405"/>
            <a:ext cx="2240625" cy="3371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cxnSpLocks/>
          </p:cNvCxnSpPr>
          <p:nvPr/>
        </p:nvCxnSpPr>
        <p:spPr>
          <a:xfrm>
            <a:off x="-180564" y="-11138"/>
            <a:ext cx="2167065" cy="991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3CF600E-4AC4-4640-A2C9-3745994ECE12}"/>
              </a:ext>
            </a:extLst>
          </p:cNvPr>
          <p:cNvCxnSpPr/>
          <p:nvPr/>
        </p:nvCxnSpPr>
        <p:spPr>
          <a:xfrm flipH="1">
            <a:off x="4024569" y="7846295"/>
            <a:ext cx="2231408" cy="1985749"/>
          </a:xfrm>
          <a:prstGeom prst="line">
            <a:avLst/>
          </a:prstGeom>
          <a:ln w="152400" cmpd="tri">
            <a:solidFill>
              <a:srgbClr val="0070C0">
                <a:alpha val="20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2908E8A-0359-4268-ADDE-384B2FCD80F1}"/>
              </a:ext>
            </a:extLst>
          </p:cNvPr>
          <p:cNvCxnSpPr/>
          <p:nvPr/>
        </p:nvCxnSpPr>
        <p:spPr>
          <a:xfrm flipH="1">
            <a:off x="5794069" y="6609971"/>
            <a:ext cx="2644270" cy="2374711"/>
          </a:xfrm>
          <a:prstGeom prst="line">
            <a:avLst/>
          </a:prstGeom>
          <a:ln w="50800" cmpd="dbl">
            <a:solidFill>
              <a:srgbClr val="0070C0">
                <a:alpha val="20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A2A559C-DEE8-42E9-89DF-6CB1CFBA172D}"/>
              </a:ext>
            </a:extLst>
          </p:cNvPr>
          <p:cNvCxnSpPr/>
          <p:nvPr/>
        </p:nvCxnSpPr>
        <p:spPr>
          <a:xfrm flipH="1">
            <a:off x="5528330" y="7050384"/>
            <a:ext cx="2644270" cy="2374711"/>
          </a:xfrm>
          <a:prstGeom prst="line">
            <a:avLst/>
          </a:prstGeom>
          <a:ln w="50800" cmpd="dbl">
            <a:solidFill>
              <a:srgbClr val="0070C0">
                <a:alpha val="20000"/>
              </a:srgb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E40FEC7-D6C0-4766-BAC8-6E353B48CEA7}"/>
              </a:ext>
            </a:extLst>
          </p:cNvPr>
          <p:cNvCxnSpPr>
            <a:cxnSpLocks/>
          </p:cNvCxnSpPr>
          <p:nvPr/>
        </p:nvCxnSpPr>
        <p:spPr>
          <a:xfrm>
            <a:off x="221374" y="151731"/>
            <a:ext cx="0" cy="326747"/>
          </a:xfrm>
          <a:prstGeom prst="line">
            <a:avLst/>
          </a:prstGeom>
          <a:ln w="152400" cmpd="tri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D4381B14-2637-4DCE-BF98-5F30757902FB}"/>
              </a:ext>
            </a:extLst>
          </p:cNvPr>
          <p:cNvSpPr txBox="1"/>
          <p:nvPr/>
        </p:nvSpPr>
        <p:spPr>
          <a:xfrm>
            <a:off x="350482" y="151731"/>
            <a:ext cx="6396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ea typeface="华康雅宋体W9" panose="02020909000000000000" pitchFamily="49" charset="-122"/>
              </a:rPr>
              <a:t>需求岗位                                                           </a:t>
            </a:r>
            <a:r>
              <a:rPr lang="zh-CN" altLang="en-US" sz="1400" dirty="0">
                <a:solidFill>
                  <a:schemeClr val="accent1"/>
                </a:solidFill>
                <a:ea typeface="华康雅宋体W9" panose="02020909000000000000" pitchFamily="49" charset="-122"/>
              </a:rPr>
              <a:t>工作地点：长沙高新区</a:t>
            </a:r>
            <a:endParaRPr lang="zh-CN" altLang="en-US" sz="2000" dirty="0">
              <a:solidFill>
                <a:schemeClr val="accent1"/>
              </a:solidFill>
              <a:ea typeface="华康雅宋体W9" panose="02020909000000000000" pitchFamily="49" charset="-122"/>
            </a:endParaRP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F83321D7-8F94-4DF6-BDD3-C4DC7B122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90535"/>
              </p:ext>
            </p:extLst>
          </p:nvPr>
        </p:nvGraphicFramePr>
        <p:xfrm>
          <a:off x="111127" y="613396"/>
          <a:ext cx="6635746" cy="4919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784">
                  <a:extLst>
                    <a:ext uri="{9D8B030D-6E8A-4147-A177-3AD203B41FA5}">
                      <a16:colId xmlns:a16="http://schemas.microsoft.com/office/drawing/2014/main" val="1140609077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653639239"/>
                    </a:ext>
                  </a:extLst>
                </a:gridCol>
                <a:gridCol w="2933385">
                  <a:extLst>
                    <a:ext uri="{9D8B030D-6E8A-4147-A177-3AD203B41FA5}">
                      <a16:colId xmlns:a16="http://schemas.microsoft.com/office/drawing/2014/main" val="3138082176"/>
                    </a:ext>
                  </a:extLst>
                </a:gridCol>
                <a:gridCol w="2703327">
                  <a:extLst>
                    <a:ext uri="{9D8B030D-6E8A-4147-A177-3AD203B41FA5}">
                      <a16:colId xmlns:a16="http://schemas.microsoft.com/office/drawing/2014/main" val="751722256"/>
                    </a:ext>
                  </a:extLst>
                </a:gridCol>
              </a:tblGrid>
              <a:tr h="287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000" kern="0">
                          <a:effectLst/>
                        </a:rPr>
                        <a:t>拟聘岗位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000" kern="0">
                          <a:effectLst/>
                        </a:rPr>
                        <a:t>人数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000" kern="0">
                          <a:effectLst/>
                        </a:rPr>
                        <a:t>招聘条件</a:t>
                      </a:r>
                      <a:endParaRPr lang="zh-CN" sz="9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000" kern="0" dirty="0">
                          <a:effectLst/>
                        </a:rPr>
                        <a:t>岗位职责</a:t>
                      </a:r>
                      <a:endParaRPr lang="zh-CN" sz="9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extLst>
                  <a:ext uri="{0D108BD9-81ED-4DB2-BD59-A6C34878D82A}">
                    <a16:rowId xmlns:a16="http://schemas.microsoft.com/office/drawing/2014/main" val="3131377635"/>
                  </a:ext>
                </a:extLst>
              </a:tr>
              <a:tr h="8808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800" kern="0">
                          <a:effectLst/>
                        </a:rPr>
                        <a:t>软件工程师</a:t>
                      </a:r>
                      <a:endParaRPr lang="zh-CN" sz="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0">
                          <a:effectLst/>
                        </a:rPr>
                        <a:t>5</a:t>
                      </a:r>
                      <a:endParaRPr lang="zh-CN" sz="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900" kern="0" dirty="0">
                          <a:effectLst/>
                        </a:rPr>
                        <a:t>双一流研究生及以上学历，电气工程、自动化等专业。</a:t>
                      </a:r>
                      <a:endParaRPr lang="zh-CN" sz="8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900" kern="0" dirty="0">
                          <a:effectLst/>
                        </a:rPr>
                        <a:t>熟悉</a:t>
                      </a:r>
                      <a:r>
                        <a:rPr lang="en-US" sz="900" kern="0" dirty="0">
                          <a:effectLst/>
                        </a:rPr>
                        <a:t>DSP</a:t>
                      </a:r>
                      <a:r>
                        <a:rPr lang="zh-CN" sz="900" kern="0" dirty="0">
                          <a:effectLst/>
                        </a:rPr>
                        <a:t>、</a:t>
                      </a:r>
                      <a:r>
                        <a:rPr lang="en-US" sz="900" kern="0" dirty="0">
                          <a:effectLst/>
                        </a:rPr>
                        <a:t>ARM</a:t>
                      </a:r>
                      <a:r>
                        <a:rPr lang="zh-CN" sz="900" kern="0" dirty="0">
                          <a:effectLst/>
                        </a:rPr>
                        <a:t>嵌入式开发工具，掌握</a:t>
                      </a:r>
                      <a:r>
                        <a:rPr lang="en-US" sz="900" kern="0" dirty="0" err="1">
                          <a:effectLst/>
                        </a:rPr>
                        <a:t>Matlab</a:t>
                      </a:r>
                      <a:r>
                        <a:rPr lang="zh-CN" sz="900" kern="0" dirty="0">
                          <a:effectLst/>
                        </a:rPr>
                        <a:t>等仿真平台，具有良好的团队协作精神和沟通能力，有相关项目经验者优先。</a:t>
                      </a:r>
                      <a:endParaRPr lang="zh-CN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900" kern="0">
                          <a:effectLst/>
                        </a:rPr>
                        <a:t>负责变频器、伺服、电机、工业传动等软件的系统需求分析、系统设计以及相关功能模块的开发；进行软件概要设计及逻辑设计，实现系统要求。</a:t>
                      </a:r>
                      <a:endParaRPr lang="zh-CN" sz="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extLst>
                  <a:ext uri="{0D108BD9-81ED-4DB2-BD59-A6C34878D82A}">
                    <a16:rowId xmlns:a16="http://schemas.microsoft.com/office/drawing/2014/main" val="3511636980"/>
                  </a:ext>
                </a:extLst>
              </a:tr>
              <a:tr h="10611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800" kern="0">
                          <a:effectLst/>
                        </a:rPr>
                        <a:t>硬件工程师</a:t>
                      </a:r>
                      <a:endParaRPr lang="zh-CN" sz="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0">
                          <a:effectLst/>
                        </a:rPr>
                        <a:t>3</a:t>
                      </a:r>
                      <a:endParaRPr lang="zh-CN" sz="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900" kern="0" dirty="0">
                          <a:effectLst/>
                        </a:rPr>
                        <a:t>双一流研究生及以上学历，电力电子、自动化、电子通信等专业。</a:t>
                      </a:r>
                      <a:endParaRPr lang="zh-CN" sz="8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900" kern="0" dirty="0">
                          <a:effectLst/>
                        </a:rPr>
                        <a:t>熟悉电路板原理图设计、绘制，</a:t>
                      </a:r>
                      <a:r>
                        <a:rPr lang="en-US" sz="900" kern="0" dirty="0">
                          <a:effectLst/>
                        </a:rPr>
                        <a:t>PCB</a:t>
                      </a:r>
                      <a:r>
                        <a:rPr lang="zh-CN" sz="900" kern="0" dirty="0">
                          <a:effectLst/>
                        </a:rPr>
                        <a:t>设计以及电路仿真和分析，熟悉</a:t>
                      </a:r>
                      <a:r>
                        <a:rPr lang="en-US" sz="900" kern="0" dirty="0">
                          <a:effectLst/>
                        </a:rPr>
                        <a:t>Altium Designer</a:t>
                      </a:r>
                      <a:r>
                        <a:rPr lang="zh-CN" sz="900" kern="0" dirty="0">
                          <a:effectLst/>
                        </a:rPr>
                        <a:t>、</a:t>
                      </a:r>
                      <a:r>
                        <a:rPr lang="en-US" sz="900" kern="0" dirty="0">
                          <a:effectLst/>
                        </a:rPr>
                        <a:t>EPLAN</a:t>
                      </a:r>
                      <a:r>
                        <a:rPr lang="zh-CN" sz="900" kern="0" dirty="0">
                          <a:effectLst/>
                        </a:rPr>
                        <a:t>等硬件设计软件，具有良好的团队协作精神和沟通能力，有相关项目经验者优先。</a:t>
                      </a:r>
                      <a:endParaRPr lang="zh-CN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900" kern="0" dirty="0">
                          <a:effectLst/>
                        </a:rPr>
                        <a:t>负责产品硬件设计，包括主回路设计，系统结构方案设计，驱动板原理图设计等；负责产品的器件选型及测试；通过模块化、通用化、标准化设计进行硬件平台建设工作。</a:t>
                      </a:r>
                      <a:endParaRPr lang="zh-CN" sz="80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900" kern="0" dirty="0">
                          <a:effectLst/>
                        </a:rPr>
                        <a:t> </a:t>
                      </a:r>
                      <a:endParaRPr lang="zh-CN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extLst>
                  <a:ext uri="{0D108BD9-81ED-4DB2-BD59-A6C34878D82A}">
                    <a16:rowId xmlns:a16="http://schemas.microsoft.com/office/drawing/2014/main" val="367817976"/>
                  </a:ext>
                </a:extLst>
              </a:tr>
              <a:tr h="10611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800" kern="0">
                          <a:effectLst/>
                        </a:rPr>
                        <a:t>上位机工程师</a:t>
                      </a:r>
                      <a:endParaRPr lang="zh-CN" sz="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zh-CN" sz="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900" kern="0" dirty="0">
                          <a:effectLst/>
                        </a:rPr>
                        <a:t>双一流本科及以上学历，软件或自动化控制等专业；</a:t>
                      </a:r>
                      <a:br>
                        <a:rPr lang="en-US" sz="900" kern="0" dirty="0">
                          <a:effectLst/>
                        </a:rPr>
                      </a:br>
                      <a:r>
                        <a:rPr lang="zh-CN" sz="900" kern="0" dirty="0">
                          <a:effectLst/>
                        </a:rPr>
                        <a:t>熟练使用</a:t>
                      </a:r>
                      <a:r>
                        <a:rPr lang="en-US" sz="900" kern="0" dirty="0">
                          <a:effectLst/>
                        </a:rPr>
                        <a:t>Visual studio</a:t>
                      </a:r>
                      <a:r>
                        <a:rPr lang="zh-CN" sz="900" kern="0" dirty="0">
                          <a:effectLst/>
                        </a:rPr>
                        <a:t>系列开发环境、</a:t>
                      </a:r>
                      <a:r>
                        <a:rPr lang="en-US" sz="900" kern="0" dirty="0">
                          <a:effectLst/>
                        </a:rPr>
                        <a:t>C/C++</a:t>
                      </a:r>
                      <a:r>
                        <a:rPr lang="zh-CN" sz="900" kern="0" dirty="0">
                          <a:effectLst/>
                        </a:rPr>
                        <a:t>，熟悉</a:t>
                      </a:r>
                      <a:r>
                        <a:rPr lang="en-US" sz="900" kern="0" dirty="0">
                          <a:effectLst/>
                        </a:rPr>
                        <a:t>C/S</a:t>
                      </a:r>
                      <a:r>
                        <a:rPr lang="zh-CN" sz="900" kern="0" dirty="0">
                          <a:effectLst/>
                        </a:rPr>
                        <a:t>、</a:t>
                      </a:r>
                      <a:r>
                        <a:rPr lang="en-US" sz="900" kern="0" dirty="0">
                          <a:effectLst/>
                        </a:rPr>
                        <a:t>B/S</a:t>
                      </a:r>
                      <a:r>
                        <a:rPr lang="zh-CN" sz="900" kern="0" dirty="0">
                          <a:effectLst/>
                        </a:rPr>
                        <a:t>架构；熟悉</a:t>
                      </a:r>
                      <a:r>
                        <a:rPr lang="en-US" sz="900" kern="0" dirty="0">
                          <a:effectLst/>
                        </a:rPr>
                        <a:t>CAN</a:t>
                      </a:r>
                      <a:r>
                        <a:rPr lang="zh-CN" sz="900" kern="0" dirty="0">
                          <a:effectLst/>
                        </a:rPr>
                        <a:t>、</a:t>
                      </a:r>
                      <a:r>
                        <a:rPr lang="en-US" sz="900" kern="0" dirty="0">
                          <a:effectLst/>
                        </a:rPr>
                        <a:t>MODBUS</a:t>
                      </a:r>
                      <a:r>
                        <a:rPr lang="zh-CN" sz="900" kern="0" dirty="0">
                          <a:effectLst/>
                        </a:rPr>
                        <a:t>、</a:t>
                      </a:r>
                      <a:r>
                        <a:rPr lang="en-US" sz="900" kern="0" dirty="0">
                          <a:effectLst/>
                        </a:rPr>
                        <a:t>TCP/IP</a:t>
                      </a:r>
                      <a:r>
                        <a:rPr lang="zh-CN" sz="900" kern="0" dirty="0">
                          <a:effectLst/>
                        </a:rPr>
                        <a:t>、</a:t>
                      </a:r>
                      <a:r>
                        <a:rPr lang="en-US" sz="900" kern="0" dirty="0">
                          <a:effectLst/>
                        </a:rPr>
                        <a:t>RS485\232</a:t>
                      </a:r>
                      <a:r>
                        <a:rPr lang="zh-CN" sz="900" kern="0" dirty="0">
                          <a:effectLst/>
                        </a:rPr>
                        <a:t>、</a:t>
                      </a:r>
                      <a:r>
                        <a:rPr lang="en-US" sz="900" kern="0" dirty="0">
                          <a:effectLst/>
                        </a:rPr>
                        <a:t>UDP</a:t>
                      </a:r>
                      <a:r>
                        <a:rPr lang="zh-CN" sz="900" kern="0" dirty="0">
                          <a:effectLst/>
                        </a:rPr>
                        <a:t>等通讯协议；具有良好的团队协作精神和沟通能力，有相关项目经验者优先。</a:t>
                      </a:r>
                      <a:endParaRPr lang="zh-CN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900" kern="0">
                          <a:effectLst/>
                        </a:rPr>
                        <a:t>开发</a:t>
                      </a:r>
                      <a:r>
                        <a:rPr lang="en-US" sz="900" kern="0">
                          <a:effectLst/>
                        </a:rPr>
                        <a:t>Socket</a:t>
                      </a:r>
                      <a:r>
                        <a:rPr lang="zh-CN" sz="900" kern="0">
                          <a:effectLst/>
                        </a:rPr>
                        <a:t>、</a:t>
                      </a:r>
                      <a:r>
                        <a:rPr lang="en-US" sz="900" kern="0">
                          <a:effectLst/>
                        </a:rPr>
                        <a:t>Http</a:t>
                      </a:r>
                      <a:r>
                        <a:rPr lang="zh-CN" sz="900" kern="0">
                          <a:effectLst/>
                        </a:rPr>
                        <a:t>、</a:t>
                      </a:r>
                      <a:r>
                        <a:rPr lang="en-US" sz="900" kern="0">
                          <a:effectLst/>
                        </a:rPr>
                        <a:t>MQTT</a:t>
                      </a:r>
                      <a:r>
                        <a:rPr lang="zh-CN" sz="900" kern="0">
                          <a:effectLst/>
                        </a:rPr>
                        <a:t>等</a:t>
                      </a:r>
                      <a:r>
                        <a:rPr lang="en-US" sz="900" kern="0">
                          <a:effectLst/>
                        </a:rPr>
                        <a:t>B/S</a:t>
                      </a:r>
                      <a:r>
                        <a:rPr lang="zh-CN" sz="900" kern="0">
                          <a:effectLst/>
                        </a:rPr>
                        <a:t>和</a:t>
                      </a:r>
                      <a:r>
                        <a:rPr lang="en-US" sz="900" kern="0">
                          <a:effectLst/>
                        </a:rPr>
                        <a:t>C/S</a:t>
                      </a:r>
                      <a:r>
                        <a:rPr lang="zh-CN" sz="900" kern="0">
                          <a:effectLst/>
                        </a:rPr>
                        <a:t>架构</a:t>
                      </a:r>
                      <a:r>
                        <a:rPr lang="en-US" sz="900" kern="0">
                          <a:effectLst/>
                        </a:rPr>
                        <a:t>GUI</a:t>
                      </a:r>
                      <a:r>
                        <a:rPr lang="zh-CN" sz="900" kern="0">
                          <a:effectLst/>
                        </a:rPr>
                        <a:t>程序；设计数据库系统，保存数据、分析数据。</a:t>
                      </a:r>
                      <a:br>
                        <a:rPr lang="en-US" sz="900" kern="0">
                          <a:effectLst/>
                        </a:rPr>
                      </a:br>
                      <a:br>
                        <a:rPr lang="en-US" sz="900" kern="0">
                          <a:effectLst/>
                        </a:rPr>
                      </a:br>
                      <a:br>
                        <a:rPr lang="en-US" sz="700" kern="0">
                          <a:effectLst/>
                        </a:rPr>
                      </a:br>
                      <a:endParaRPr lang="zh-CN" sz="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extLst>
                  <a:ext uri="{0D108BD9-81ED-4DB2-BD59-A6C34878D82A}">
                    <a16:rowId xmlns:a16="http://schemas.microsoft.com/office/drawing/2014/main" val="1019051860"/>
                  </a:ext>
                </a:extLst>
              </a:tr>
              <a:tr h="5202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800" kern="0">
                          <a:effectLst/>
                        </a:rPr>
                        <a:t>测试工程师</a:t>
                      </a:r>
                      <a:endParaRPr lang="zh-CN" sz="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zh-CN" sz="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900" kern="0">
                          <a:effectLst/>
                        </a:rPr>
                        <a:t>双一流本科及以上学历，自动化、电气工程、测控、机械电子等相关专业，熟悉电气产品的测试流程、设备操作方法、相关标准等。</a:t>
                      </a:r>
                      <a:endParaRPr lang="zh-CN" sz="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900" kern="0">
                          <a:effectLst/>
                        </a:rPr>
                        <a:t>制定测试策略及测试方案，负责执行产品测试，按时输出测试报告；最新测试方法的研究，不断推进测试平台的优化。</a:t>
                      </a:r>
                      <a:endParaRPr lang="zh-CN" sz="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extLst>
                  <a:ext uri="{0D108BD9-81ED-4DB2-BD59-A6C34878D82A}">
                    <a16:rowId xmlns:a16="http://schemas.microsoft.com/office/drawing/2014/main" val="1156904007"/>
                  </a:ext>
                </a:extLst>
              </a:tr>
              <a:tr h="8808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800" kern="0">
                          <a:effectLst/>
                        </a:rPr>
                        <a:t>电机工程师</a:t>
                      </a:r>
                      <a:endParaRPr lang="zh-CN" sz="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0">
                          <a:effectLst/>
                        </a:rPr>
                        <a:t>3</a:t>
                      </a:r>
                      <a:endParaRPr lang="zh-CN" sz="7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900" kern="0" dirty="0">
                          <a:effectLst/>
                        </a:rPr>
                        <a:t>双一流硕士研究生及以上学历，电机与电器等专业。熟悉电机设计原理，掌握异步电机、永磁电机设计开发流程、掌握</a:t>
                      </a:r>
                      <a:r>
                        <a:rPr lang="en-US" sz="900" kern="0" dirty="0">
                          <a:effectLst/>
                        </a:rPr>
                        <a:t>Maxwell</a:t>
                      </a:r>
                      <a:r>
                        <a:rPr lang="zh-CN" sz="900" kern="0" dirty="0">
                          <a:effectLst/>
                        </a:rPr>
                        <a:t>等仿真软件，具有良好的团队协作精神和沟通能力，有相关项目经验者优先。</a:t>
                      </a:r>
                      <a:endParaRPr lang="zh-CN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900" kern="0" dirty="0">
                          <a:effectLst/>
                        </a:rPr>
                        <a:t>负责异步电机、永磁同步电机、高速电机等电磁方案设计与分析。</a:t>
                      </a:r>
                      <a:endParaRPr lang="zh-CN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070" marR="45070" marT="0" marB="0"/>
                </a:tc>
                <a:extLst>
                  <a:ext uri="{0D108BD9-81ED-4DB2-BD59-A6C34878D82A}">
                    <a16:rowId xmlns:a16="http://schemas.microsoft.com/office/drawing/2014/main" val="2797284127"/>
                  </a:ext>
                </a:extLst>
              </a:tr>
            </a:tbl>
          </a:graphicData>
        </a:graphic>
      </p:graphicFrame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FA0AD9D-DA43-4D0C-9C8C-BD95971EA930}"/>
              </a:ext>
            </a:extLst>
          </p:cNvPr>
          <p:cNvCxnSpPr>
            <a:cxnSpLocks/>
          </p:cNvCxnSpPr>
          <p:nvPr/>
        </p:nvCxnSpPr>
        <p:spPr>
          <a:xfrm>
            <a:off x="209210" y="5618120"/>
            <a:ext cx="0" cy="326747"/>
          </a:xfrm>
          <a:prstGeom prst="line">
            <a:avLst/>
          </a:prstGeom>
          <a:ln w="152400" cmpd="tri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1561A511-8ABD-43BF-84E6-47641AC929D7}"/>
              </a:ext>
            </a:extLst>
          </p:cNvPr>
          <p:cNvSpPr txBox="1"/>
          <p:nvPr/>
        </p:nvSpPr>
        <p:spPr>
          <a:xfrm>
            <a:off x="350482" y="5586221"/>
            <a:ext cx="411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ea typeface="华康雅宋体W9" panose="02020909000000000000" pitchFamily="49" charset="-122"/>
              </a:rPr>
              <a:t>薪酬福利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0593270-340F-42C4-8A0E-6AD64F5EB121}"/>
              </a:ext>
            </a:extLst>
          </p:cNvPr>
          <p:cNvSpPr txBox="1"/>
          <p:nvPr/>
        </p:nvSpPr>
        <p:spPr>
          <a:xfrm>
            <a:off x="330031" y="5940110"/>
            <a:ext cx="6416842" cy="261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博士：面议（不低于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年 ）硕士：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年  本科：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年</a:t>
            </a:r>
            <a:endParaRPr lang="en-US" altLang="zh-CN" sz="1200" kern="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zh-CN" altLang="en-US" sz="1200" b="1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享受公司补贴：</a:t>
            </a:r>
            <a:endParaRPr lang="en-US" altLang="zh-CN" sz="1200" b="1" kern="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l"/>
            </a:pP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安家费：博士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万、硕士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5000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元、本科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3000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元</a:t>
            </a:r>
            <a:endParaRPr lang="en-US" altLang="zh-CN" sz="1200" kern="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l"/>
            </a:pP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租房补贴：博士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1000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元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月、硕士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500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元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月、本科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300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元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月</a:t>
            </a:r>
            <a:endParaRPr lang="en-US" altLang="zh-CN" sz="1200" kern="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l"/>
            </a:pP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购房补贴：博士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万、硕士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万、本科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</a:t>
            </a:r>
            <a:endParaRPr lang="en-US" altLang="zh-CN" sz="1200" kern="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en-US" altLang="zh-CN" sz="1200" b="1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200" b="1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同时享受长沙市政府补贴：</a:t>
            </a:r>
            <a:endParaRPr lang="en-US" altLang="zh-CN" sz="1200" b="1" kern="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l"/>
            </a:pP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博士、硕士、本科等全日制高校毕业生，两年内分别发放每年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1.5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万元、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万元、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0.6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万元租房和生活补贴，博士、硕士毕业生在长工作并首次购房分别给予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万元、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万元购房补贴。</a:t>
            </a:r>
            <a:endParaRPr lang="en-US" altLang="zh-CN" sz="1200" kern="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l"/>
            </a:pP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世界一流学科的优秀毕业生可纳入湖南省国资委“英培计划”：</a:t>
            </a:r>
            <a:endParaRPr lang="en-US" altLang="zh-CN" sz="1200" kern="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l"/>
            </a:pP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一次性生活补助：博士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万、硕士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万、本科</a:t>
            </a:r>
            <a:r>
              <a:rPr lang="en-US" altLang="zh-CN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万</a:t>
            </a:r>
            <a:endParaRPr lang="en-US" altLang="zh-CN" sz="12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l"/>
            </a:pPr>
            <a:r>
              <a:rPr lang="zh-CN" altLang="en-US" sz="1200" kern="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享受项目奖、专利奖、新产品提成奖等。</a:t>
            </a:r>
            <a:endParaRPr lang="zh-CN" altLang="zh-CN" sz="12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C79DC83-E030-4F3C-9943-E86EFABBB61E}"/>
              </a:ext>
            </a:extLst>
          </p:cNvPr>
          <p:cNvCxnSpPr>
            <a:cxnSpLocks/>
          </p:cNvCxnSpPr>
          <p:nvPr/>
        </p:nvCxnSpPr>
        <p:spPr>
          <a:xfrm>
            <a:off x="211691" y="8547348"/>
            <a:ext cx="0" cy="326747"/>
          </a:xfrm>
          <a:prstGeom prst="line">
            <a:avLst/>
          </a:prstGeom>
          <a:ln w="152400" cmpd="tri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BAD7B677-D7D9-4C8C-A915-5A85B62E0BE4}"/>
              </a:ext>
            </a:extLst>
          </p:cNvPr>
          <p:cNvSpPr txBox="1"/>
          <p:nvPr/>
        </p:nvSpPr>
        <p:spPr>
          <a:xfrm>
            <a:off x="350482" y="8526424"/>
            <a:ext cx="411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ea typeface="华康雅宋体W9" panose="02020909000000000000" pitchFamily="49" charset="-122"/>
              </a:rPr>
              <a:t>招聘事项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76E5E96-8C5A-4586-8F48-41802690646A}"/>
              </a:ext>
            </a:extLst>
          </p:cNvPr>
          <p:cNvSpPr txBox="1"/>
          <p:nvPr/>
        </p:nvSpPr>
        <p:spPr>
          <a:xfrm>
            <a:off x="0" y="8840440"/>
            <a:ext cx="7419715" cy="99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ts val="1800"/>
              </a:lnSpc>
            </a:pPr>
            <a:r>
              <a:rPr lang="zh-CN" altLang="zh-CN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网投邮箱：直接登陆公司官网</a:t>
            </a:r>
            <a:r>
              <a:rPr lang="en-US" altLang="zh-CN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1200" u="sng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www.xemc.com.cn</a:t>
            </a:r>
            <a:r>
              <a:rPr lang="en-US" altLang="zh-CN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，简历注明</a:t>
            </a:r>
            <a:r>
              <a:rPr lang="zh-CN" altLang="en-US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长沙</a:t>
            </a:r>
            <a:endParaRPr lang="en-US" altLang="zh-CN" sz="1200" kern="10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ts val="1800"/>
              </a:lnSpc>
            </a:pPr>
            <a:r>
              <a:rPr lang="en-US" altLang="zh-CN" sz="12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湘电电气研究院</a:t>
            </a:r>
            <a:r>
              <a:rPr lang="zh-CN" altLang="en-US" sz="1200" kern="1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；</a:t>
            </a:r>
            <a:r>
              <a:rPr lang="zh-CN" altLang="zh-CN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或投至：</a:t>
            </a:r>
            <a:r>
              <a:rPr lang="en-US" altLang="zh-CN" sz="1200" u="sng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xyq0629@126.com</a:t>
            </a:r>
            <a:endParaRPr lang="zh-CN" altLang="zh-CN" sz="1200" kern="10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ts val="1800"/>
              </a:lnSpc>
            </a:pPr>
            <a:r>
              <a:rPr lang="zh-CN" altLang="zh-CN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公司地址：湖南省</a:t>
            </a:r>
            <a:r>
              <a:rPr lang="zh-CN" altLang="en-US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长沙</a:t>
            </a:r>
            <a:r>
              <a:rPr lang="zh-CN" altLang="zh-CN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市</a:t>
            </a:r>
            <a:r>
              <a:rPr lang="zh-CN" altLang="en-US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岳麓</a:t>
            </a:r>
            <a:r>
              <a:rPr lang="zh-CN" altLang="zh-CN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区</a:t>
            </a:r>
            <a:r>
              <a:rPr lang="zh-CN" altLang="en-US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桐梓坡西路</a:t>
            </a:r>
            <a:endParaRPr lang="en-US" altLang="zh-CN" sz="1200" kern="10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ts val="1800"/>
              </a:lnSpc>
            </a:pPr>
            <a:r>
              <a:rPr lang="zh-CN" altLang="zh-CN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联系电话：</a:t>
            </a:r>
            <a:r>
              <a:rPr lang="en-US" altLang="zh-CN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18627325560</a:t>
            </a:r>
            <a:r>
              <a:rPr lang="zh-CN" altLang="en-US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（朱老师）</a:t>
            </a:r>
            <a:r>
              <a:rPr lang="en-US" altLang="zh-CN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15197278417(</a:t>
            </a:r>
            <a:r>
              <a:rPr lang="zh-CN" altLang="zh-CN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夏主任</a:t>
            </a:r>
            <a:r>
              <a:rPr lang="en-US" altLang="zh-CN" sz="1200" kern="100" dirty="0"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)</a:t>
            </a:r>
            <a:endParaRPr lang="zh-CN" altLang="zh-CN" sz="1200" kern="10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9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787</Words>
  <Application>Microsoft Office PowerPoint</Application>
  <PresentationFormat>A4 纸张(210x297 毫米)</PresentationFormat>
  <Paragraphs>59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Calibri Light</vt:lpstr>
      <vt:lpstr>等线 Light</vt:lpstr>
      <vt:lpstr>楷体</vt:lpstr>
      <vt:lpstr>幼圆</vt:lpstr>
      <vt:lpstr>Arial Rounded MT Bold</vt:lpstr>
      <vt:lpstr>微软雅黑</vt:lpstr>
      <vt:lpstr>微软雅黑 Light</vt:lpstr>
      <vt:lpstr>Wingdings</vt:lpstr>
      <vt:lpstr>Calibri</vt:lpstr>
      <vt:lpstr>Arial</vt:lpstr>
      <vt:lpstr>Office 主题</vt:lpstr>
      <vt:lpstr>PowerPoint 演示文稿</vt:lpstr>
      <vt:lpstr>PowerPoint 演示文稿</vt:lpstr>
    </vt:vector>
  </TitlesOfParts>
  <Company>zendaimoney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xiaoba ba</dc:creator>
  <cp:lastModifiedBy>lee sandy</cp:lastModifiedBy>
  <cp:revision>98</cp:revision>
  <dcterms:created xsi:type="dcterms:W3CDTF">2013-09-30T03:51:32Z</dcterms:created>
  <dcterms:modified xsi:type="dcterms:W3CDTF">2020-09-29T10:31:22Z</dcterms:modified>
</cp:coreProperties>
</file>