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79" r:id="rId5"/>
    <p:sldId id="281" r:id="rId6"/>
    <p:sldId id="282" r:id="rId8"/>
    <p:sldId id="278" r:id="rId9"/>
    <p:sldId id="280" r:id="rId10"/>
    <p:sldId id="283" r:id="rId11"/>
    <p:sldId id="285" r:id="rId12"/>
    <p:sldId id="284" r:id="rId13"/>
    <p:sldId id="289" r:id="rId14"/>
    <p:sldId id="290" r:id="rId15"/>
    <p:sldId id="291" r:id="rId16"/>
    <p:sldId id="293" r:id="rId17"/>
    <p:sldId id="294" r:id="rId18"/>
    <p:sldId id="287" r:id="rId19"/>
    <p:sldId id="288" r:id="rId20"/>
    <p:sldId id="277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74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FAF97-5486-4954-8455-5D48A7A378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1F17A-6EE8-4175-BADF-9B64F72631E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7EAD9-DA1E-4F9E-A876-2FF60DEBCB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ECB5E-0508-4044-99BE-8208F2BBA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B6F3C-1657-4800-8470-16680B78AC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8.png"/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5" Type="http://schemas.openxmlformats.org/officeDocument/2006/relationships/image" Target="../media/image30.GIF"/><Relationship Id="rId14" Type="http://schemas.openxmlformats.org/officeDocument/2006/relationships/image" Target="../media/image29.jpeg"/><Relationship Id="rId13" Type="http://schemas.openxmlformats.org/officeDocument/2006/relationships/image" Target="../media/image28.jpeg"/><Relationship Id="rId12" Type="http://schemas.openxmlformats.org/officeDocument/2006/relationships/image" Target="../media/image27.jpeg"/><Relationship Id="rId11" Type="http://schemas.openxmlformats.org/officeDocument/2006/relationships/image" Target="../media/image26.jpeg"/><Relationship Id="rId10" Type="http://schemas.openxmlformats.org/officeDocument/2006/relationships/image" Target="../media/image25.jpe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1520" y="2420888"/>
            <a:ext cx="828040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欢迎参加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en-US"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上海东方航空项目</a:t>
            </a:r>
            <a:endParaRPr lang="en-US"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校园招聘会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223048" y="796642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030A0"/>
                </a:solidFill>
                <a:latin typeface="+mn-ea"/>
              </a:rPr>
              <a:t>淳</a:t>
            </a:r>
            <a:r>
              <a:rPr lang="zh-CN" altLang="en-US" sz="2000" b="1" dirty="0" smtClean="0">
                <a:solidFill>
                  <a:srgbClr val="7030A0"/>
                </a:solidFill>
                <a:latin typeface="+mn-ea"/>
              </a:rPr>
              <a:t>动社</a:t>
            </a:r>
            <a:endParaRPr lang="zh-CN" altLang="en-US" sz="2000" b="1" dirty="0">
              <a:solidFill>
                <a:srgbClr val="7030A0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68" y="1144303"/>
            <a:ext cx="4670354" cy="343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五边形 17"/>
          <p:cNvSpPr/>
          <p:nvPr/>
        </p:nvSpPr>
        <p:spPr>
          <a:xfrm>
            <a:off x="17168" y="401333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团队活动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28907"/>
            <a:ext cx="4687522" cy="192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01" y="1144304"/>
            <a:ext cx="4516004" cy="343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8"/>
          <p:cNvSpPr txBox="1"/>
          <p:nvPr/>
        </p:nvSpPr>
        <p:spPr>
          <a:xfrm>
            <a:off x="5940152" y="796642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030A0"/>
                </a:solidFill>
                <a:latin typeface="+mn-ea"/>
              </a:rPr>
              <a:t>生日会</a:t>
            </a:r>
            <a:endParaRPr lang="zh-CN" altLang="en-US" sz="2000" b="1" dirty="0">
              <a:solidFill>
                <a:srgbClr val="7030A0"/>
              </a:solidFill>
              <a:latin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501" y="4528906"/>
            <a:ext cx="4516003" cy="192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五边形 6"/>
          <p:cNvSpPr/>
          <p:nvPr/>
        </p:nvSpPr>
        <p:spPr>
          <a:xfrm>
            <a:off x="0" y="457240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团队活动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-OUTING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9666" y="800137"/>
            <a:ext cx="6834097" cy="2438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44" y="2958581"/>
            <a:ext cx="5598368" cy="222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" y="2929390"/>
            <a:ext cx="3698419" cy="228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" y="5026658"/>
            <a:ext cx="9134515" cy="184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582" y="4294377"/>
            <a:ext cx="2336930" cy="822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85539">
            <a:off x="29635" y="882938"/>
            <a:ext cx="2320031" cy="206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五边形 6"/>
          <p:cNvSpPr/>
          <p:nvPr/>
        </p:nvSpPr>
        <p:spPr>
          <a:xfrm>
            <a:off x="0" y="457240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公司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年会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8134"/>
            <a:ext cx="9144000" cy="3646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4602"/>
            <a:ext cx="2407204" cy="179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351" y="5161809"/>
            <a:ext cx="3268446" cy="171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835" y="4191537"/>
            <a:ext cx="2302768" cy="1748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60" y="4191536"/>
            <a:ext cx="2390440" cy="1748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五边形 6"/>
          <p:cNvSpPr/>
          <p:nvPr/>
        </p:nvSpPr>
        <p:spPr>
          <a:xfrm>
            <a:off x="0" y="457240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免费住宿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213200"/>
            <a:ext cx="8229600" cy="4911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五边形 6"/>
          <p:cNvSpPr/>
          <p:nvPr/>
        </p:nvSpPr>
        <p:spPr>
          <a:xfrm>
            <a:off x="0" y="457240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免费住宿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487085" y="1196752"/>
            <a:ext cx="8259762" cy="49307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6055" indent="-18605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43255" indent="-18605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buFont typeface="Arial" panose="020B0604020202020204" pitchFamily="34" charset="0"/>
              <a:buChar char="•"/>
            </a:pPr>
            <a:endParaRPr lang="en-GB" altLang="zh-CN" sz="1100">
              <a:latin typeface="Trebuchet MS" panose="020B0603020202020204" pitchFamily="34" charset="0"/>
            </a:endParaRPr>
          </a:p>
          <a:p>
            <a:pPr eaLnBrk="1" hangingPunct="1"/>
            <a:endParaRPr lang="en-GB" altLang="zh-CN" sz="1100">
              <a:latin typeface="Trebuchet MS" panose="020B0603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zh-CN" sz="1100">
              <a:latin typeface="Trebuchet MS" panose="020B0603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198" y="1125024"/>
            <a:ext cx="430224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125024"/>
            <a:ext cx="4074568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06" y="3573296"/>
            <a:ext cx="430609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573296"/>
            <a:ext cx="407457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五边形 6"/>
          <p:cNvSpPr/>
          <p:nvPr/>
        </p:nvSpPr>
        <p:spPr>
          <a:xfrm>
            <a:off x="0" y="457240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免费住宿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" y="981710"/>
            <a:ext cx="4135755" cy="5632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40" y="981710"/>
            <a:ext cx="3672205" cy="5543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546" y="-25483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5546144" y="6492875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3000372"/>
            <a:ext cx="100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 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15140" y="1357298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8000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572333" y="1500174"/>
            <a:ext cx="833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★★★</a:t>
            </a:r>
            <a:endParaRPr lang="zh-CN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548288" y="2500306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★★</a:t>
            </a:r>
            <a:endParaRPr lang="zh-CN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524242" y="3571876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endParaRPr lang="zh-CN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00198" y="4500570"/>
            <a:ext cx="85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无星</a:t>
            </a:r>
            <a:endParaRPr lang="zh-CN" altLang="en-US" sz="20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爆炸形 2 37"/>
          <p:cNvSpPr/>
          <p:nvPr/>
        </p:nvSpPr>
        <p:spPr>
          <a:xfrm rot="638338">
            <a:off x="6153455" y="972289"/>
            <a:ext cx="2905339" cy="1193564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15140" y="2467269"/>
            <a:ext cx="171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爆炸形 2 39"/>
          <p:cNvSpPr/>
          <p:nvPr/>
        </p:nvSpPr>
        <p:spPr>
          <a:xfrm rot="638338">
            <a:off x="6224924" y="2115297"/>
            <a:ext cx="2905339" cy="1193565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43702" y="3643316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4000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爆炸形 2 43"/>
          <p:cNvSpPr/>
          <p:nvPr/>
        </p:nvSpPr>
        <p:spPr>
          <a:xfrm rot="638338">
            <a:off x="6224924" y="3258305"/>
            <a:ext cx="2905339" cy="1193565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86578" y="4643446"/>
            <a:ext cx="1643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2400" b="1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3000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爆炸形 2 45"/>
          <p:cNvSpPr/>
          <p:nvPr/>
        </p:nvSpPr>
        <p:spPr>
          <a:xfrm rot="638338">
            <a:off x="6224924" y="4329875"/>
            <a:ext cx="2905339" cy="1193565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71702" y="2857496"/>
            <a:ext cx="500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6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71966" y="2857496"/>
            <a:ext cx="500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6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15040" y="2857496"/>
            <a:ext cx="500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endParaRPr lang="zh-CN" altLang="en-US" sz="6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0" y="235743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基本薪资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57256" y="2857496"/>
            <a:ext cx="500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6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14414" y="85723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星级奖金制度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57552" y="323120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岗位津贴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77424" y="323120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绩效奖金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5720" y="5572140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注：以上内容是以月接线量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通为例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五边形 27"/>
          <p:cNvSpPr/>
          <p:nvPr/>
        </p:nvSpPr>
        <p:spPr>
          <a:xfrm>
            <a:off x="17168" y="401333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薪资制度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V="1">
            <a:off x="357158" y="2143116"/>
            <a:ext cx="0" cy="4192587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457200" y="6129338"/>
            <a:ext cx="8305800" cy="241300"/>
          </a:xfrm>
          <a:custGeom>
            <a:avLst/>
            <a:gdLst>
              <a:gd name="T0" fmla="*/ 8064701 w 21600"/>
              <a:gd name="T1" fmla="*/ 0 h 21600"/>
              <a:gd name="T2" fmla="*/ 0 w 21600"/>
              <a:gd name="T3" fmla="*/ 120650 h 21600"/>
              <a:gd name="T4" fmla="*/ 8064701 w 21600"/>
              <a:gd name="T5" fmla="*/ 241300 h 21600"/>
              <a:gd name="T6" fmla="*/ 8305800 w 21600"/>
              <a:gd name="T7" fmla="*/ 1206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200 h 21600"/>
              <a:gd name="T14" fmla="*/ 21391 w 21600"/>
              <a:gd name="T15" fmla="*/ 144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973" y="0"/>
                </a:moveTo>
                <a:lnTo>
                  <a:pt x="20973" y="7200"/>
                </a:lnTo>
                <a:lnTo>
                  <a:pt x="3375" y="7200"/>
                </a:lnTo>
                <a:lnTo>
                  <a:pt x="3375" y="14400"/>
                </a:lnTo>
                <a:lnTo>
                  <a:pt x="20973" y="14400"/>
                </a:lnTo>
                <a:lnTo>
                  <a:pt x="20973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200"/>
                </a:moveTo>
                <a:lnTo>
                  <a:pt x="1350" y="14400"/>
                </a:lnTo>
                <a:lnTo>
                  <a:pt x="2700" y="14400"/>
                </a:lnTo>
                <a:lnTo>
                  <a:pt x="2700" y="7200"/>
                </a:lnTo>
                <a:close/>
              </a:path>
              <a:path w="21600" h="21600">
                <a:moveTo>
                  <a:pt x="0" y="7200"/>
                </a:moveTo>
                <a:lnTo>
                  <a:pt x="0" y="14400"/>
                </a:lnTo>
                <a:lnTo>
                  <a:pt x="675" y="14400"/>
                </a:lnTo>
                <a:lnTo>
                  <a:pt x="675" y="7200"/>
                </a:lnTo>
                <a:close/>
              </a:path>
            </a:pathLst>
          </a:custGeom>
          <a:solidFill>
            <a:srgbClr val="D98E6E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533400" y="2097088"/>
            <a:ext cx="0" cy="4192587"/>
          </a:xfrm>
          <a:prstGeom prst="line">
            <a:avLst/>
          </a:prstGeom>
          <a:noFill/>
          <a:ln w="9525">
            <a:noFill/>
            <a:round/>
          </a:ln>
        </p:spPr>
        <p:txBody>
          <a:bodyPr>
            <a:sp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85800" y="2286000"/>
            <a:ext cx="492443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latinLnBrk="0"/>
            <a:r>
              <a:rPr lang="zh-CN" altLang="en-US" sz="2400" dirty="0">
                <a:solidFill>
                  <a:srgbClr val="4C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2400" dirty="0">
              <a:solidFill>
                <a:srgbClr val="4C45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/>
            <a:r>
              <a:rPr lang="zh-CN" altLang="en-US" sz="2400" dirty="0">
                <a:solidFill>
                  <a:srgbClr val="4C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</a:t>
            </a:r>
            <a:endParaRPr lang="zh-CN" altLang="en-US" sz="2400" dirty="0">
              <a:solidFill>
                <a:srgbClr val="4C45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28596" y="1357298"/>
            <a:ext cx="3505200" cy="58477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  <a:defRPr/>
            </a:pPr>
            <a:r>
              <a:rPr lang="en-US" sz="3200" dirty="0">
                <a:solidFill>
                  <a:srgbClr val="D98E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GROWING…….</a:t>
            </a:r>
            <a:endParaRPr lang="en-US" sz="3200" dirty="0">
              <a:solidFill>
                <a:srgbClr val="D98E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Group 8"/>
          <p:cNvGrpSpPr/>
          <p:nvPr/>
        </p:nvGrpSpPr>
        <p:grpSpPr bwMode="auto">
          <a:xfrm rot="314986">
            <a:off x="724086" y="859702"/>
            <a:ext cx="8275010" cy="5276850"/>
            <a:chOff x="0" y="-1820"/>
            <a:chExt cx="13031" cy="8310"/>
          </a:xfrm>
        </p:grpSpPr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 rot="20280000">
              <a:off x="0" y="5327"/>
              <a:ext cx="2040" cy="1163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algn="ctr" latinLnBrk="0"/>
              <a:r>
                <a:rPr lang="zh-CN" altLang="en-US" sz="2200" dirty="0">
                  <a:solidFill>
                    <a:srgbClr val="4C45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试用期</a:t>
              </a:r>
              <a:endParaRPr lang="zh-CN" altLang="en-US" sz="2200" dirty="0">
                <a:solidFill>
                  <a:srgbClr val="4C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atinLnBrk="0"/>
              <a:r>
                <a:rPr lang="zh-CN" altLang="en-US" sz="2000" dirty="0" smtClean="0">
                  <a:solidFill>
                    <a:srgbClr val="4C45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（实习期）</a:t>
              </a:r>
              <a:endParaRPr lang="zh-CN" altLang="en-US" sz="2000" dirty="0">
                <a:solidFill>
                  <a:srgbClr val="4C45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20230548">
              <a:off x="10221" y="-1820"/>
              <a:ext cx="2810" cy="4728"/>
            </a:xfrm>
            <a:custGeom>
              <a:avLst/>
              <a:gdLst>
                <a:gd name="T0" fmla="*/ 1565 w 21600"/>
                <a:gd name="T1" fmla="*/ 0 h 21600"/>
                <a:gd name="T2" fmla="*/ 0 w 21600"/>
                <a:gd name="T3" fmla="*/ 1455 h 21600"/>
                <a:gd name="T4" fmla="*/ 1565 w 21600"/>
                <a:gd name="T5" fmla="*/ 2909 h 21600"/>
                <a:gd name="T6" fmla="*/ 2040 w 21600"/>
                <a:gd name="T7" fmla="*/ 1455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8 w 21600"/>
                <a:gd name="T13" fmla="*/ 4685 h 21600"/>
                <a:gd name="T14" fmla="*/ 18752 w 21600"/>
                <a:gd name="T15" fmla="*/ 1691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567" y="0"/>
                  </a:moveTo>
                  <a:lnTo>
                    <a:pt x="16567" y="4686"/>
                  </a:lnTo>
                  <a:lnTo>
                    <a:pt x="3375" y="4686"/>
                  </a:lnTo>
                  <a:lnTo>
                    <a:pt x="3375" y="16914"/>
                  </a:lnTo>
                  <a:lnTo>
                    <a:pt x="16567" y="16914"/>
                  </a:lnTo>
                  <a:lnTo>
                    <a:pt x="1656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686"/>
                  </a:moveTo>
                  <a:lnTo>
                    <a:pt x="1350" y="16914"/>
                  </a:lnTo>
                  <a:lnTo>
                    <a:pt x="2700" y="16914"/>
                  </a:lnTo>
                  <a:lnTo>
                    <a:pt x="2700" y="4686"/>
                  </a:lnTo>
                  <a:close/>
                </a:path>
                <a:path w="21600" h="21600">
                  <a:moveTo>
                    <a:pt x="0" y="4686"/>
                  </a:moveTo>
                  <a:lnTo>
                    <a:pt x="0" y="16914"/>
                  </a:lnTo>
                  <a:lnTo>
                    <a:pt x="675" y="16914"/>
                  </a:lnTo>
                  <a:lnTo>
                    <a:pt x="675" y="4686"/>
                  </a:lnTo>
                  <a:close/>
                </a:path>
              </a:pathLst>
            </a:custGeom>
            <a:solidFill>
              <a:srgbClr val="D98E6E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Group 11"/>
            <p:cNvGrpSpPr/>
            <p:nvPr/>
          </p:nvGrpSpPr>
          <p:grpSpPr bwMode="auto">
            <a:xfrm>
              <a:off x="1795" y="4089"/>
              <a:ext cx="3376" cy="1524"/>
              <a:chOff x="0" y="-4"/>
              <a:chExt cx="3376" cy="1524"/>
            </a:xfrm>
          </p:grpSpPr>
          <p:sp>
            <p:nvSpPr>
              <p:cNvPr id="21" name="Rectangle 12"/>
              <p:cNvSpPr>
                <a:spLocks noChangeArrowheads="1"/>
              </p:cNvSpPr>
              <p:nvPr/>
            </p:nvSpPr>
            <p:spPr bwMode="auto">
              <a:xfrm rot="20280000">
                <a:off x="0" y="-4"/>
                <a:ext cx="3000" cy="654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 latinLnBrk="0"/>
                <a:r>
                  <a:rPr lang="zh-CN" altLang="en-US" sz="2100" dirty="0" smtClean="0">
                    <a:solidFill>
                      <a:srgbClr val="4C45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储备组长</a:t>
                </a:r>
                <a:endParaRPr lang="zh-CN" altLang="en-US" sz="2100" dirty="0">
                  <a:solidFill>
                    <a:srgbClr val="4C45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Rectangle 13"/>
              <p:cNvSpPr>
                <a:spLocks noChangeArrowheads="1"/>
              </p:cNvSpPr>
              <p:nvPr/>
            </p:nvSpPr>
            <p:spPr bwMode="auto">
              <a:xfrm rot="20280000">
                <a:off x="358" y="890"/>
                <a:ext cx="3018" cy="630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</a:ln>
            </p:spPr>
            <p:txBody>
              <a:bodyPr wrap="square" anchor="ctr">
                <a:spAutoFit/>
              </a:bodyPr>
              <a:lstStyle/>
              <a:p>
                <a:pPr algn="ctr" latinLnBrk="0"/>
                <a:r>
                  <a:rPr lang="zh-CN" altLang="en-US" sz="2000" dirty="0" smtClean="0">
                    <a:solidFill>
                      <a:srgbClr val="4C45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品质管理</a:t>
                </a:r>
                <a:endParaRPr lang="zh-CN" altLang="en-US" sz="2000" dirty="0">
                  <a:solidFill>
                    <a:srgbClr val="4C45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 bwMode="auto">
            <a:xfrm>
              <a:off x="4673" y="2949"/>
              <a:ext cx="3214" cy="1540"/>
              <a:chOff x="0" y="-4"/>
              <a:chExt cx="3214" cy="1540"/>
            </a:xfrm>
          </p:grpSpPr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 rot="20280000">
                <a:off x="0" y="-4"/>
                <a:ext cx="2880" cy="654"/>
              </a:xfrm>
              <a:prstGeom prst="rect">
                <a:avLst/>
              </a:prstGeom>
              <a:solidFill>
                <a:srgbClr val="FFCC66"/>
              </a:solidFill>
              <a:ln w="9525">
                <a:noFill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 latinLnBrk="0"/>
                <a:r>
                  <a:rPr lang="zh-CN" altLang="en-US" sz="2100" dirty="0" smtClean="0">
                    <a:solidFill>
                      <a:srgbClr val="4C45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运营主管</a:t>
                </a:r>
                <a:endParaRPr lang="zh-CN" altLang="en-US" sz="2100" dirty="0">
                  <a:solidFill>
                    <a:srgbClr val="4C45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 rot="-1320000">
                <a:off x="334" y="888"/>
                <a:ext cx="2880" cy="648"/>
              </a:xfrm>
              <a:prstGeom prst="rect">
                <a:avLst/>
              </a:prstGeom>
              <a:solidFill>
                <a:srgbClr val="FFCC66"/>
              </a:solidFill>
              <a:ln w="9525">
                <a:noFill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 latinLnBrk="0"/>
                <a:r>
                  <a:rPr lang="zh-CN" altLang="en-US" sz="2100" dirty="0" smtClean="0">
                    <a:solidFill>
                      <a:srgbClr val="4C45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培训讲师</a:t>
                </a:r>
                <a:endParaRPr lang="zh-CN" altLang="en-US" sz="2100" dirty="0">
                  <a:solidFill>
                    <a:srgbClr val="4C45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Group 17"/>
            <p:cNvGrpSpPr/>
            <p:nvPr/>
          </p:nvGrpSpPr>
          <p:grpSpPr bwMode="auto">
            <a:xfrm>
              <a:off x="7444" y="1800"/>
              <a:ext cx="3323" cy="1488"/>
              <a:chOff x="0" y="0"/>
              <a:chExt cx="3323" cy="1488"/>
            </a:xfrm>
          </p:grpSpPr>
          <p:sp>
            <p:nvSpPr>
              <p:cNvPr id="17" name="Rectangle 18"/>
              <p:cNvSpPr>
                <a:spLocks noChangeArrowheads="1"/>
              </p:cNvSpPr>
              <p:nvPr/>
            </p:nvSpPr>
            <p:spPr bwMode="auto">
              <a:xfrm rot="-1380000">
                <a:off x="0" y="0"/>
                <a:ext cx="3000" cy="648"/>
              </a:xfrm>
              <a:prstGeom prst="rect">
                <a:avLst/>
              </a:prstGeom>
              <a:solidFill>
                <a:srgbClr val="FF9966"/>
              </a:solidFill>
              <a:ln w="9525">
                <a:noFill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 latinLnBrk="0"/>
                <a:r>
                  <a:rPr lang="zh-CN" altLang="en-US" sz="2100" dirty="0" smtClean="0">
                    <a:solidFill>
                      <a:srgbClr val="4C45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运营经理</a:t>
                </a:r>
                <a:endParaRPr lang="zh-CN" altLang="en-US" sz="2100" dirty="0">
                  <a:solidFill>
                    <a:srgbClr val="4C45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Rectangle 19"/>
              <p:cNvSpPr>
                <a:spLocks noChangeArrowheads="1"/>
              </p:cNvSpPr>
              <p:nvPr/>
            </p:nvSpPr>
            <p:spPr bwMode="auto">
              <a:xfrm rot="-1380000">
                <a:off x="323" y="840"/>
                <a:ext cx="3000" cy="648"/>
              </a:xfrm>
              <a:prstGeom prst="rect">
                <a:avLst/>
              </a:prstGeom>
              <a:solidFill>
                <a:srgbClr val="FF9966"/>
              </a:solidFill>
              <a:ln w="9525">
                <a:noFill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 latinLnBrk="0"/>
                <a:r>
                  <a:rPr lang="zh-CN" altLang="en-US" sz="2100" dirty="0" smtClean="0">
                    <a:solidFill>
                      <a:srgbClr val="4C454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项目管理</a:t>
                </a:r>
                <a:endParaRPr lang="zh-CN" altLang="en-US" sz="2100" dirty="0">
                  <a:solidFill>
                    <a:srgbClr val="4C45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5" name="Text Box 22"/>
          <p:cNvSpPr txBox="1">
            <a:spLocks noChangeArrowheads="1"/>
          </p:cNvSpPr>
          <p:nvPr/>
        </p:nvSpPr>
        <p:spPr bwMode="auto">
          <a:xfrm rot="20701903">
            <a:off x="3083416" y="5117443"/>
            <a:ext cx="398218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1-2年            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2-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             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 rot="20309530">
            <a:off x="7626171" y="1746302"/>
            <a:ext cx="1262769" cy="16312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latinLnBrk="0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独挡一面，立足社会，行业内非常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“抢手”的人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5" descr="Tree 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00099" y="4071942"/>
            <a:ext cx="44134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图片 6" descr="Tre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286124"/>
            <a:ext cx="839909" cy="95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图片 7" descr="Tre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588123">
            <a:off x="5360776" y="1502331"/>
            <a:ext cx="1163073" cy="171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图片 8" descr="Tre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0077">
            <a:off x="3886224" y="2395874"/>
            <a:ext cx="1004495" cy="132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五边形 31"/>
          <p:cNvSpPr/>
          <p:nvPr/>
        </p:nvSpPr>
        <p:spPr>
          <a:xfrm>
            <a:off x="17168" y="401333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晋升制度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4704"/>
            <a:ext cx="9144000" cy="392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-11308" y="5013176"/>
            <a:ext cx="5112568" cy="1015663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latinLnBrk="0">
              <a:spcBef>
                <a:spcPct val="50000"/>
              </a:spcBef>
              <a:defRPr/>
            </a:pPr>
            <a:r>
              <a:rPr lang="zh-CN" altLang="en-US" sz="6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期待你的加入！</a:t>
            </a:r>
            <a:endParaRPr lang="en-US" sz="6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689371"/>
            <a:ext cx="5643059" cy="3990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6" y="4653136"/>
            <a:ext cx="9144000" cy="2015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矩形 3"/>
          <p:cNvSpPr/>
          <p:nvPr/>
        </p:nvSpPr>
        <p:spPr>
          <a:xfrm>
            <a:off x="467544" y="980728"/>
            <a:ext cx="8136904" cy="172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000" dirty="0" smtClean="0"/>
          </a:p>
          <a:p>
            <a:r>
              <a:rPr lang="zh-CN" altLang="en-US" sz="1000" dirty="0"/>
              <a:t>　</a:t>
            </a:r>
            <a:r>
              <a:rPr lang="zh-CN" altLang="en-US" sz="16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中国东方航空股份有限公司</a:t>
            </a:r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（以下简称东航）总部位于上海，作为中国国有三大航空公司之一，前身可追溯到</a:t>
            </a:r>
            <a:r>
              <a:rPr lang="en-US" altLang="zh-CN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1957</a:t>
            </a:r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月原民航上海管理处成立的第一支飞行中队。在经历一系列发展沿革后，</a:t>
            </a:r>
            <a:r>
              <a:rPr lang="en-US" altLang="zh-CN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1988</a:t>
            </a:r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年正式成立中国东方航空公司，</a:t>
            </a:r>
            <a:r>
              <a:rPr lang="en-US" altLang="zh-CN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1997</a:t>
            </a:r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年分别在纽约、香港、上海证券交易所成功挂牌上市，是中国民航首家三地上市的航空公司</a:t>
            </a:r>
            <a:r>
              <a:rPr lang="zh-CN" altLang="en-US" sz="1600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sz="1600" dirty="0"/>
          </a:p>
        </p:txBody>
      </p:sp>
      <p:sp>
        <p:nvSpPr>
          <p:cNvPr id="3" name="标题 1"/>
          <p:cNvSpPr txBox="1"/>
          <p:nvPr/>
        </p:nvSpPr>
        <p:spPr bwMode="auto">
          <a:xfrm>
            <a:off x="3419872" y="293074"/>
            <a:ext cx="6032640" cy="4311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2" name="五边形 1"/>
          <p:cNvSpPr/>
          <p:nvPr/>
        </p:nvSpPr>
        <p:spPr>
          <a:xfrm>
            <a:off x="0" y="404664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公司简介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latin typeface="+mn-ea"/>
              </a:rPr>
            </a:fld>
            <a:endParaRPr lang="zh-CN" altLang="en-US"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554" y="1124744"/>
            <a:ext cx="83582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1"/>
              </a:buBlip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国有航空（国航、南航、东航）公司之一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Blip>
                <a:blip r:embed="rId1"/>
              </a:buBlip>
            </a:pP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Blip>
                <a:blip r:embed="rId1"/>
              </a:buBlip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常旅客会员人数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1500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Blip>
                <a:blip r:embed="rId1"/>
              </a:buBlip>
            </a:pP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Blip>
                <a:blip r:embed="rId1"/>
              </a:buBlip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东航股份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每年为全球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7000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万人次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的旅客提供服务，旅客运输量位列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全球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Blip>
                <a:blip r:embed="rId1"/>
              </a:buBlip>
            </a:pP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Blip>
                <a:blip r:embed="rId1"/>
              </a:buBlip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1997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年在纽约、香港、上海三地作为首家中国航企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挂牌上市</a:t>
            </a:r>
            <a:endParaRPr lang="en-US" altLang="zh-CN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Blip>
                <a:blip r:embed="rId1"/>
              </a:buBlip>
            </a:pP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Blip>
                <a:blip r:embed="rId1"/>
              </a:buBlip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作为天合联盟成员，东航股份通过与联盟的衔接，构建了以上海为核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心枢纽，通达世界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177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个国家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1062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个目的地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的航空运输网络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Blip>
                <a:blip r:embed="rId1"/>
              </a:buBlip>
            </a:pPr>
            <a:endParaRPr lang="en-US" altLang="zh-CN" dirty="0" smtClean="0">
              <a:latin typeface="+mn-ea"/>
            </a:endParaRPr>
          </a:p>
          <a:p>
            <a:pPr>
              <a:buBlip>
                <a:blip r:embed="rId1"/>
              </a:buBlip>
            </a:pPr>
            <a:endParaRPr lang="en-US" altLang="zh-CN" dirty="0" smtClean="0">
              <a:latin typeface="+mn-ea"/>
            </a:endParaRPr>
          </a:p>
          <a:p>
            <a:pPr>
              <a:buBlip>
                <a:blip r:embed="rId1"/>
              </a:buBlip>
            </a:pPr>
            <a:endParaRPr lang="en-US" altLang="zh-CN" dirty="0" smtClean="0">
              <a:latin typeface="+mn-ea"/>
            </a:endParaRPr>
          </a:p>
          <a:p>
            <a:pPr>
              <a:buBlip>
                <a:blip r:embed="rId1"/>
              </a:buBlip>
            </a:pPr>
            <a:endParaRPr lang="en-US" altLang="zh-CN" dirty="0" smtClean="0">
              <a:latin typeface="+mn-ea"/>
            </a:endParaRPr>
          </a:p>
          <a:p>
            <a:pPr>
              <a:buBlip>
                <a:blip r:embed="rId1"/>
              </a:buBlip>
            </a:pPr>
            <a:endParaRPr lang="zh-CN" altLang="en-US" dirty="0">
              <a:latin typeface="+mn-ea"/>
            </a:endParaRPr>
          </a:p>
        </p:txBody>
      </p:sp>
      <p:sp>
        <p:nvSpPr>
          <p:cNvPr id="8" name="标题 1"/>
          <p:cNvSpPr txBox="1"/>
          <p:nvPr/>
        </p:nvSpPr>
        <p:spPr bwMode="auto">
          <a:xfrm>
            <a:off x="-36512" y="330198"/>
            <a:ext cx="6032640" cy="4311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6" name="五边形 5"/>
          <p:cNvSpPr/>
          <p:nvPr/>
        </p:nvSpPr>
        <p:spPr>
          <a:xfrm>
            <a:off x="10665" y="423222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服务对象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5" y="4293096"/>
            <a:ext cx="9133335" cy="2589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latin typeface="+mn-ea"/>
              </a:rPr>
            </a:fld>
            <a:endParaRPr lang="zh-CN" altLang="en-US"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43636" y="3643314"/>
            <a:ext cx="857256" cy="500066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Myriad Pro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984792" y="2879248"/>
            <a:ext cx="5099545" cy="358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0" descr="http://t1.baidu.com/it/u=927865527,2457061410&amp;fm=11&amp;gp=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4" y="2969008"/>
            <a:ext cx="2019626" cy="2327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2295" y="2924478"/>
            <a:ext cx="2161705" cy="2372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椭圆 20"/>
          <p:cNvSpPr/>
          <p:nvPr/>
        </p:nvSpPr>
        <p:spPr>
          <a:xfrm>
            <a:off x="5996128" y="4067472"/>
            <a:ext cx="857256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Myriad Pro" pitchFamily="34" charset="0"/>
            </a:endParaRPr>
          </a:p>
        </p:txBody>
      </p:sp>
      <p:sp>
        <p:nvSpPr>
          <p:cNvPr id="13" name="标题 1"/>
          <p:cNvSpPr txBox="1"/>
          <p:nvPr/>
        </p:nvSpPr>
        <p:spPr bwMode="auto">
          <a:xfrm>
            <a:off x="-36512" y="330198"/>
            <a:ext cx="6032640" cy="4311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12" name="五边形 11"/>
          <p:cNvSpPr/>
          <p:nvPr/>
        </p:nvSpPr>
        <p:spPr>
          <a:xfrm>
            <a:off x="31754" y="443868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工作地址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4984"/>
            <a:ext cx="9144000" cy="2022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9672" y="865827"/>
            <a:ext cx="6646584" cy="350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内容占位符 4" descr="IMG_8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56256" y="865827"/>
            <a:ext cx="2229697" cy="350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标题 1"/>
          <p:cNvSpPr txBox="1"/>
          <p:nvPr/>
        </p:nvSpPr>
        <p:spPr bwMode="auto">
          <a:xfrm>
            <a:off x="-36512" y="330198"/>
            <a:ext cx="6032640" cy="4311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11" name="五边形 10"/>
          <p:cNvSpPr/>
          <p:nvPr/>
        </p:nvSpPr>
        <p:spPr>
          <a:xfrm>
            <a:off x="0" y="455711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工作环境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8" y="4390644"/>
            <a:ext cx="9112272" cy="200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240" y="874158"/>
            <a:ext cx="5812678" cy="384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248704" y="111545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东方航空客户服务中心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1"/>
          <p:cNvSpPr txBox="1"/>
          <p:nvPr/>
        </p:nvSpPr>
        <p:spPr bwMode="auto">
          <a:xfrm>
            <a:off x="-36512" y="330198"/>
            <a:ext cx="6032640" cy="4311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endParaRPr lang="zh-CN" altLang="en-US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11" name="五边形 10"/>
          <p:cNvSpPr/>
          <p:nvPr/>
        </p:nvSpPr>
        <p:spPr>
          <a:xfrm>
            <a:off x="8325" y="401274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运营场地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755707"/>
            <a:ext cx="3102309" cy="419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" y="4649885"/>
            <a:ext cx="5872592" cy="2071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标题 1"/>
          <p:cNvSpPr txBox="1"/>
          <p:nvPr/>
        </p:nvSpPr>
        <p:spPr bwMode="auto">
          <a:xfrm>
            <a:off x="-36512" y="330198"/>
            <a:ext cx="6032640" cy="4311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Autofit/>
          </a:bodyPr>
          <a:lstStyle/>
          <a:p>
            <a:pPr eaLnBrk="0" hangingPunct="0">
              <a:defRPr/>
            </a:pP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34" name="五边形 33"/>
          <p:cNvSpPr/>
          <p:nvPr/>
        </p:nvSpPr>
        <p:spPr>
          <a:xfrm>
            <a:off x="-9116" y="418745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服务内容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8777" y="1528305"/>
            <a:ext cx="4481215" cy="3222942"/>
            <a:chOff x="440832" y="1430194"/>
            <a:chExt cx="4695451" cy="4072806"/>
          </a:xfrm>
        </p:grpSpPr>
        <p:sp>
          <p:nvSpPr>
            <p:cNvPr id="35" name="圆角矩形 34"/>
            <p:cNvSpPr/>
            <p:nvPr/>
          </p:nvSpPr>
          <p:spPr>
            <a:xfrm>
              <a:off x="440832" y="1430194"/>
              <a:ext cx="4133942" cy="1516089"/>
            </a:xfrm>
            <a:prstGeom prst="roundRect">
              <a:avLst>
                <a:gd name="adj" fmla="val 9356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Text Box 10"/>
            <p:cNvSpPr txBox="1">
              <a:spLocks noChangeArrowheads="1"/>
            </p:cNvSpPr>
            <p:nvPr/>
          </p:nvSpPr>
          <p:spPr bwMode="auto">
            <a:xfrm>
              <a:off x="536378" y="1581872"/>
              <a:ext cx="3960241" cy="103105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390"/>
              <a:r>
                <a:rPr lang="zh-CN" altLang="en-US" sz="1600" b="1" dirty="0" smtClean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项目概述</a:t>
              </a:r>
              <a:endParaRPr lang="en-US" sz="1000" b="1" dirty="0" smtClean="0">
                <a:solidFill>
                  <a:schemeClr val="bg1"/>
                </a:solidFill>
                <a:ea typeface="Open Sans" pitchFamily="34" charset="0"/>
                <a:cs typeface="Open Sans" pitchFamily="34" charset="0"/>
              </a:endParaRPr>
            </a:p>
            <a:p>
              <a:pPr marL="285750" indent="-285750" defTabSz="1088390">
                <a:buFont typeface="Arial" panose="020B0604020202020204" pitchFamily="34" charset="0"/>
                <a:buChar char="•"/>
              </a:pPr>
              <a:r>
                <a:rPr lang="zh-CN" altLang="en-US" sz="1600" b="1" dirty="0" smtClean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团队配置</a:t>
              </a:r>
              <a:r>
                <a:rPr lang="en-US" sz="1600" dirty="0" smtClean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: </a:t>
              </a:r>
              <a:r>
                <a:rPr lang="en-US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7</a:t>
              </a:r>
              <a:r>
                <a:rPr lang="en-US" altLang="zh-CN" sz="1600" dirty="0" smtClean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00+ </a:t>
              </a:r>
              <a:r>
                <a:rPr lang="zh-CN" altLang="en-US" sz="1600" dirty="0" smtClean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坐席</a:t>
              </a:r>
              <a:r>
                <a:rPr lang="en-US" altLang="zh-CN" sz="1600" dirty="0" smtClean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 </a:t>
              </a:r>
              <a:endParaRPr lang="en-US" altLang="zh-CN" sz="1600" dirty="0" smtClean="0">
                <a:solidFill>
                  <a:schemeClr val="bg1"/>
                </a:solidFill>
                <a:ea typeface="Open Sans" pitchFamily="34" charset="0"/>
                <a:cs typeface="Open Sans" pitchFamily="34" charset="0"/>
              </a:endParaRPr>
            </a:p>
            <a:p>
              <a:pPr marL="285750" indent="-285750" defTabSz="1088390"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结合客户关系管理和呼叫中心服务</a:t>
              </a:r>
              <a:r>
                <a:rPr lang="en-US" altLang="zh-CN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(</a:t>
              </a:r>
              <a:r>
                <a:rPr lang="zh-CN" altLang="en-US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包括积分商城</a:t>
              </a:r>
              <a:r>
                <a:rPr lang="en-US" altLang="zh-CN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) </a:t>
              </a:r>
              <a:r>
                <a:rPr lang="zh-CN" altLang="en-US" sz="1600" dirty="0" smtClean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，提高消费者体验</a:t>
              </a:r>
              <a:endParaRPr lang="en-US" sz="1600" dirty="0">
                <a:solidFill>
                  <a:schemeClr val="bg1"/>
                </a:solidFill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57" name="Text Box 10"/>
            <p:cNvSpPr txBox="1">
              <a:spLocks noChangeArrowheads="1"/>
            </p:cNvSpPr>
            <p:nvPr/>
          </p:nvSpPr>
          <p:spPr bwMode="auto">
            <a:xfrm>
              <a:off x="1092208" y="3132284"/>
              <a:ext cx="1538320" cy="5386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defTabSz="1088390">
                <a:lnSpc>
                  <a:spcPct val="200000"/>
                </a:lnSpc>
              </a:pPr>
              <a:r>
                <a:rPr lang="zh-CN" altLang="en-US" sz="1600" dirty="0" smtClean="0">
                  <a:ea typeface="Open Sans" pitchFamily="34" charset="0"/>
                  <a:cs typeface="Open Sans" pitchFamily="34" charset="0"/>
                </a:rPr>
                <a:t>业务咨询</a:t>
              </a:r>
              <a:endParaRPr lang="en-US" sz="1600" dirty="0"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58" name="Text Box 10"/>
            <p:cNvSpPr txBox="1">
              <a:spLocks noChangeArrowheads="1"/>
            </p:cNvSpPr>
            <p:nvPr/>
          </p:nvSpPr>
          <p:spPr bwMode="auto">
            <a:xfrm>
              <a:off x="3237805" y="3150153"/>
              <a:ext cx="1428213" cy="4770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defTabSz="1088390">
                <a:lnSpc>
                  <a:spcPct val="200000"/>
                </a:lnSpc>
              </a:pPr>
              <a:r>
                <a:rPr lang="zh-CN" altLang="en-US" sz="1600" dirty="0" smtClean="0">
                  <a:ea typeface="Open Sans" pitchFamily="34" charset="0"/>
                  <a:cs typeface="Open Sans" pitchFamily="34" charset="0"/>
                </a:rPr>
                <a:t>会员培养机制</a:t>
              </a:r>
              <a:endParaRPr lang="en-US" sz="1600" dirty="0"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59" name="Text Box 10"/>
            <p:cNvSpPr txBox="1">
              <a:spLocks noChangeArrowheads="1"/>
            </p:cNvSpPr>
            <p:nvPr/>
          </p:nvSpPr>
          <p:spPr bwMode="auto">
            <a:xfrm>
              <a:off x="1092208" y="4020742"/>
              <a:ext cx="1629836" cy="46961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defTabSz="1088390">
                <a:lnSpc>
                  <a:spcPct val="200000"/>
                </a:lnSpc>
              </a:pPr>
              <a:r>
                <a:rPr lang="zh-CN" altLang="en-US" sz="1600" dirty="0" smtClean="0">
                  <a:ea typeface="Open Sans" pitchFamily="34" charset="0"/>
                  <a:cs typeface="Open Sans" pitchFamily="34" charset="0"/>
                </a:rPr>
                <a:t>会员卡</a:t>
              </a:r>
              <a:endParaRPr lang="en-US" sz="1600" dirty="0"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60" name="Text Box 10"/>
            <p:cNvSpPr txBox="1">
              <a:spLocks noChangeArrowheads="1"/>
            </p:cNvSpPr>
            <p:nvPr/>
          </p:nvSpPr>
          <p:spPr bwMode="auto">
            <a:xfrm>
              <a:off x="3237805" y="3953757"/>
              <a:ext cx="1898478" cy="4684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defTabSz="1088390">
                <a:lnSpc>
                  <a:spcPct val="200000"/>
                </a:lnSpc>
              </a:pPr>
              <a:r>
                <a:rPr lang="zh-CN" altLang="en-US" sz="1600" dirty="0" smtClean="0">
                  <a:ea typeface="Open Sans" pitchFamily="34" charset="0"/>
                  <a:cs typeface="Open Sans" pitchFamily="34" charset="0"/>
                </a:rPr>
                <a:t>积分商城</a:t>
              </a:r>
              <a:endParaRPr lang="en-US" sz="1600" dirty="0"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61" name="Text Box 10"/>
            <p:cNvSpPr txBox="1">
              <a:spLocks noChangeArrowheads="1"/>
            </p:cNvSpPr>
            <p:nvPr/>
          </p:nvSpPr>
          <p:spPr bwMode="auto">
            <a:xfrm>
              <a:off x="1070258" y="4958308"/>
              <a:ext cx="1807576" cy="46961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defTabSz="1088390">
                <a:lnSpc>
                  <a:spcPct val="200000"/>
                </a:lnSpc>
              </a:pPr>
              <a:r>
                <a:rPr lang="zh-CN" altLang="en-US" sz="1600" dirty="0" smtClean="0">
                  <a:ea typeface="Open Sans" pitchFamily="34" charset="0"/>
                  <a:cs typeface="Open Sans" pitchFamily="34" charset="0"/>
                </a:rPr>
                <a:t>客服服务</a:t>
              </a:r>
              <a:endParaRPr lang="en-US" sz="1600" dirty="0">
                <a:ea typeface="Open Sans" pitchFamily="34" charset="0"/>
                <a:cs typeface="Open Sans" pitchFamily="34" charset="0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61730" y="3136193"/>
              <a:ext cx="541585" cy="544692"/>
              <a:chOff x="461730" y="3136193"/>
              <a:chExt cx="541585" cy="544692"/>
            </a:xfrm>
          </p:grpSpPr>
          <p:sp>
            <p:nvSpPr>
              <p:cNvPr id="63" name="Oval 13"/>
              <p:cNvSpPr/>
              <p:nvPr/>
            </p:nvSpPr>
            <p:spPr>
              <a:xfrm>
                <a:off x="461730" y="3136193"/>
                <a:ext cx="541585" cy="54469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Freeform 34"/>
              <p:cNvSpPr/>
              <p:nvPr/>
            </p:nvSpPr>
            <p:spPr bwMode="auto">
              <a:xfrm>
                <a:off x="584805" y="3279455"/>
                <a:ext cx="321193" cy="283927"/>
              </a:xfrm>
              <a:custGeom>
                <a:avLst/>
                <a:gdLst>
                  <a:gd name="T0" fmla="*/ 136 w 136"/>
                  <a:gd name="T1" fmla="*/ 48 h 120"/>
                  <a:gd name="T2" fmla="*/ 68 w 136"/>
                  <a:gd name="T3" fmla="*/ 0 h 120"/>
                  <a:gd name="T4" fmla="*/ 0 w 136"/>
                  <a:gd name="T5" fmla="*/ 48 h 120"/>
                  <a:gd name="T6" fmla="*/ 37 w 136"/>
                  <a:gd name="T7" fmla="*/ 91 h 120"/>
                  <a:gd name="T8" fmla="*/ 22 w 136"/>
                  <a:gd name="T9" fmla="*/ 120 h 120"/>
                  <a:gd name="T10" fmla="*/ 73 w 136"/>
                  <a:gd name="T11" fmla="*/ 96 h 120"/>
                  <a:gd name="T12" fmla="*/ 136 w 136"/>
                  <a:gd name="T13" fmla="*/ 4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120">
                    <a:moveTo>
                      <a:pt x="136" y="48"/>
                    </a:moveTo>
                    <a:cubicBezTo>
                      <a:pt x="136" y="22"/>
                      <a:pt x="106" y="0"/>
                      <a:pt x="68" y="0"/>
                    </a:cubicBezTo>
                    <a:cubicBezTo>
                      <a:pt x="31" y="0"/>
                      <a:pt x="0" y="22"/>
                      <a:pt x="0" y="48"/>
                    </a:cubicBezTo>
                    <a:cubicBezTo>
                      <a:pt x="0" y="67"/>
                      <a:pt x="15" y="83"/>
                      <a:pt x="37" y="91"/>
                    </a:cubicBezTo>
                    <a:cubicBezTo>
                      <a:pt x="38" y="96"/>
                      <a:pt x="37" y="106"/>
                      <a:pt x="22" y="120"/>
                    </a:cubicBezTo>
                    <a:cubicBezTo>
                      <a:pt x="22" y="120"/>
                      <a:pt x="54" y="111"/>
                      <a:pt x="73" y="96"/>
                    </a:cubicBezTo>
                    <a:cubicBezTo>
                      <a:pt x="108" y="94"/>
                      <a:pt x="136" y="73"/>
                      <a:pt x="136" y="4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2631014" y="3136193"/>
              <a:ext cx="541585" cy="544692"/>
              <a:chOff x="456866" y="3642023"/>
              <a:chExt cx="541585" cy="544692"/>
            </a:xfrm>
            <a:solidFill>
              <a:srgbClr val="C00000"/>
            </a:solidFill>
          </p:grpSpPr>
          <p:sp>
            <p:nvSpPr>
              <p:cNvPr id="66" name="Oval 11"/>
              <p:cNvSpPr/>
              <p:nvPr/>
            </p:nvSpPr>
            <p:spPr>
              <a:xfrm>
                <a:off x="456866" y="3642023"/>
                <a:ext cx="541585" cy="54469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pic>
            <p:nvPicPr>
              <p:cNvPr id="67" name="图片 6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583" y="3719913"/>
                <a:ext cx="388912" cy="388912"/>
              </a:xfrm>
              <a:prstGeom prst="rect">
                <a:avLst/>
              </a:prstGeom>
              <a:grpFill/>
            </p:spPr>
          </p:pic>
        </p:grpSp>
        <p:grpSp>
          <p:nvGrpSpPr>
            <p:cNvPr id="68" name="组合 67"/>
            <p:cNvGrpSpPr/>
            <p:nvPr/>
          </p:nvGrpSpPr>
          <p:grpSpPr>
            <a:xfrm>
              <a:off x="461730" y="3983204"/>
              <a:ext cx="541585" cy="544692"/>
              <a:chOff x="461730" y="3983204"/>
              <a:chExt cx="541585" cy="544692"/>
            </a:xfrm>
          </p:grpSpPr>
          <p:sp>
            <p:nvSpPr>
              <p:cNvPr id="69" name="Oval 13"/>
              <p:cNvSpPr/>
              <p:nvPr/>
            </p:nvSpPr>
            <p:spPr>
              <a:xfrm>
                <a:off x="461730" y="3983204"/>
                <a:ext cx="541585" cy="54469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pic>
            <p:nvPicPr>
              <p:cNvPr id="70" name="图片 6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470" y="4061941"/>
                <a:ext cx="430138" cy="430138"/>
              </a:xfrm>
              <a:prstGeom prst="rect">
                <a:avLst/>
              </a:prstGeom>
            </p:spPr>
          </p:pic>
        </p:grpSp>
        <p:grpSp>
          <p:nvGrpSpPr>
            <p:cNvPr id="71" name="组合 70"/>
            <p:cNvGrpSpPr/>
            <p:nvPr/>
          </p:nvGrpSpPr>
          <p:grpSpPr>
            <a:xfrm>
              <a:off x="2631014" y="3983204"/>
              <a:ext cx="541585" cy="544692"/>
              <a:chOff x="2631014" y="3983204"/>
              <a:chExt cx="541585" cy="544692"/>
            </a:xfrm>
            <a:solidFill>
              <a:srgbClr val="C00000"/>
            </a:solidFill>
          </p:grpSpPr>
          <p:sp>
            <p:nvSpPr>
              <p:cNvPr id="72" name="Oval 11"/>
              <p:cNvSpPr/>
              <p:nvPr/>
            </p:nvSpPr>
            <p:spPr>
              <a:xfrm>
                <a:off x="2631014" y="3983204"/>
                <a:ext cx="541585" cy="54469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2044" y="4116150"/>
                <a:ext cx="333278" cy="333278"/>
              </a:xfrm>
              <a:prstGeom prst="rect">
                <a:avLst/>
              </a:prstGeom>
              <a:grpFill/>
            </p:spPr>
          </p:pic>
        </p:grpSp>
        <p:grpSp>
          <p:nvGrpSpPr>
            <p:cNvPr id="74" name="组合 73"/>
            <p:cNvGrpSpPr/>
            <p:nvPr/>
          </p:nvGrpSpPr>
          <p:grpSpPr>
            <a:xfrm>
              <a:off x="440832" y="4958308"/>
              <a:ext cx="541585" cy="544692"/>
              <a:chOff x="440832" y="4958308"/>
              <a:chExt cx="541585" cy="544692"/>
            </a:xfrm>
          </p:grpSpPr>
          <p:sp>
            <p:nvSpPr>
              <p:cNvPr id="75" name="Oval 11"/>
              <p:cNvSpPr/>
              <p:nvPr/>
            </p:nvSpPr>
            <p:spPr>
              <a:xfrm>
                <a:off x="440832" y="4958308"/>
                <a:ext cx="541585" cy="54469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76" name="图片 7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730" y="4989155"/>
                <a:ext cx="503632" cy="503632"/>
              </a:xfrm>
              <a:prstGeom prst="rect">
                <a:avLst/>
              </a:prstGeom>
            </p:spPr>
          </p:pic>
        </p:grpSp>
      </p:grpSp>
      <p:sp>
        <p:nvSpPr>
          <p:cNvPr id="37" name="Oval 3"/>
          <p:cNvSpPr/>
          <p:nvPr/>
        </p:nvSpPr>
        <p:spPr>
          <a:xfrm>
            <a:off x="4923306" y="1867900"/>
            <a:ext cx="3187188" cy="355662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/>
          <p:cNvPicPr preferRelativeResize="0"/>
          <p:nvPr/>
        </p:nvPicPr>
        <p:blipFill rotWithShape="1">
          <a:blip r:embed="rId5"/>
          <a:srcRect l="2911" t="12024" r="1562" b="12104"/>
          <a:stretch>
            <a:fillRect/>
          </a:stretch>
        </p:blipFill>
        <p:spPr>
          <a:xfrm>
            <a:off x="7492027" y="2492824"/>
            <a:ext cx="1084941" cy="72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图片 38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13" y="3968811"/>
            <a:ext cx="1032454" cy="70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" b="16818"/>
          <a:stretch>
            <a:fillRect/>
          </a:stretch>
        </p:blipFill>
        <p:spPr>
          <a:xfrm>
            <a:off x="5862532" y="4688388"/>
            <a:ext cx="1290439" cy="804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图片 40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28" y="3933706"/>
            <a:ext cx="1291146" cy="805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图片 41"/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62" y="1522375"/>
            <a:ext cx="1157131" cy="912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3" name="组合 42"/>
          <p:cNvGrpSpPr/>
          <p:nvPr/>
        </p:nvGrpSpPr>
        <p:grpSpPr>
          <a:xfrm>
            <a:off x="4250628" y="2492824"/>
            <a:ext cx="1291146" cy="805340"/>
            <a:chOff x="1394900" y="2017469"/>
            <a:chExt cx="1609014" cy="1138683"/>
          </a:xfrm>
        </p:grpSpPr>
        <p:sp>
          <p:nvSpPr>
            <p:cNvPr id="44" name="圆角矩形 43"/>
            <p:cNvSpPr/>
            <p:nvPr/>
          </p:nvSpPr>
          <p:spPr>
            <a:xfrm>
              <a:off x="1394900" y="2017469"/>
              <a:ext cx="1609014" cy="1138683"/>
            </a:xfrm>
            <a:prstGeom prst="roundRect">
              <a:avLst>
                <a:gd name="adj" fmla="val 7886"/>
              </a:avLst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5" name="图片 44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258" y="2482354"/>
              <a:ext cx="669600" cy="284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5" t="28079" r="11175" b="25164"/>
            <a:stretch>
              <a:fillRect/>
            </a:stretch>
          </p:blipFill>
          <p:spPr>
            <a:xfrm>
              <a:off x="1910807" y="2794769"/>
              <a:ext cx="449862" cy="2482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0" t="19570" r="5192" b="30048"/>
            <a:stretch>
              <a:fillRect/>
            </a:stretch>
          </p:blipFill>
          <p:spPr>
            <a:xfrm>
              <a:off x="1435258" y="2132511"/>
              <a:ext cx="668992" cy="284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8" name="图片 47"/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6" t="22928" r="15366" b="23022"/>
            <a:stretch>
              <a:fillRect/>
            </a:stretch>
          </p:blipFill>
          <p:spPr>
            <a:xfrm>
              <a:off x="2199407" y="2132511"/>
              <a:ext cx="669600" cy="2825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9" name="图片 48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52" r="3014" b="32345"/>
            <a:stretch>
              <a:fillRect/>
            </a:stretch>
          </p:blipFill>
          <p:spPr>
            <a:xfrm>
              <a:off x="2199407" y="2482354"/>
              <a:ext cx="669600" cy="284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92" y="3002389"/>
            <a:ext cx="1471579" cy="1231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" name="文本框 50"/>
          <p:cNvSpPr txBox="1"/>
          <p:nvPr/>
        </p:nvSpPr>
        <p:spPr>
          <a:xfrm>
            <a:off x="6876491" y="1934132"/>
            <a:ext cx="126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业务流程重塑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956376" y="3246936"/>
            <a:ext cx="1450879" cy="45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东方万里行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积分商城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744453" y="4674161"/>
            <a:ext cx="1158006" cy="26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客服服务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795892" y="5516250"/>
            <a:ext cx="1414512" cy="26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品牌活动策划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223899" y="4761838"/>
            <a:ext cx="1317875" cy="45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精英会员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关怀论坛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4223899" y="3270246"/>
            <a:ext cx="1158006" cy="45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东方万里行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数字化营销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357950" y="1500173"/>
            <a:ext cx="2462549" cy="1737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2452444" cy="1720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929066"/>
            <a:ext cx="2143140" cy="2109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929066"/>
            <a:ext cx="2711268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内容占位符 4" descr="IMG_876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357554" y="1500174"/>
            <a:ext cx="2533740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内容占位符 4" descr="DSC018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3929066"/>
            <a:ext cx="228601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642910" y="1071546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办公现场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1071546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培训室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2264" y="1071546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员工餐厅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10" y="3429000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会议室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1868" y="3429000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茶歇处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2264" y="3429000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图书角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五边形 19"/>
          <p:cNvSpPr/>
          <p:nvPr/>
        </p:nvSpPr>
        <p:spPr>
          <a:xfrm>
            <a:off x="0" y="455711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工作环境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五边形 13"/>
          <p:cNvSpPr/>
          <p:nvPr/>
        </p:nvSpPr>
        <p:spPr>
          <a:xfrm>
            <a:off x="17168" y="401333"/>
            <a:ext cx="2411760" cy="3600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团队活动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67" y="836712"/>
            <a:ext cx="7291137" cy="206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661318"/>
            <a:ext cx="7308304" cy="202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4509120"/>
            <a:ext cx="4680520" cy="215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509120"/>
            <a:ext cx="4658072" cy="215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6669">
            <a:off x="7600412" y="1140903"/>
            <a:ext cx="1251477" cy="119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86402">
            <a:off x="2119453" y="5232914"/>
            <a:ext cx="1965772" cy="1090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467" y="2987988"/>
            <a:ext cx="2028225" cy="138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9476">
            <a:off x="7766848" y="5676316"/>
            <a:ext cx="1313696" cy="852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243408"/>
            <a:ext cx="2749504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763</Words>
  <Application>WPS 演示</Application>
  <PresentationFormat>全屏显示(4:3)</PresentationFormat>
  <Paragraphs>187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Arial Unicode MS</vt:lpstr>
      <vt:lpstr>Myriad Pro</vt:lpstr>
      <vt:lpstr>Open Sans</vt:lpstr>
      <vt:lpstr>Trebuchet MS</vt:lpstr>
      <vt:lpstr>Arial Unicode MS</vt:lpstr>
      <vt:lpstr>Calibri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sh02628</dc:creator>
  <cp:lastModifiedBy>dh</cp:lastModifiedBy>
  <cp:revision>93</cp:revision>
  <dcterms:created xsi:type="dcterms:W3CDTF">2015-04-24T09:05:00Z</dcterms:created>
  <dcterms:modified xsi:type="dcterms:W3CDTF">2020-09-28T07:35:40Z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